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Economica"/>
      <p:regular r:id="rId27"/>
      <p:bold r:id="rId28"/>
      <p:italic r:id="rId29"/>
      <p:boldItalic r:id="rId30"/>
    </p:embeddedFont>
    <p:embeddedFont>
      <p:font typeface="Playfair Display"/>
      <p:regular r:id="rId31"/>
      <p:bold r:id="rId32"/>
      <p:italic r:id="rId33"/>
      <p:boldItalic r:id="rId34"/>
    </p:embeddedFont>
    <p:embeddedFont>
      <p:font typeface="Open Sans SemiBold"/>
      <p:regular r:id="rId35"/>
      <p:bold r:id="rId36"/>
      <p:italic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Economica-bold.fntdata"/><Relationship Id="rId27" Type="http://schemas.openxmlformats.org/officeDocument/2006/relationships/font" Target="fonts/Economic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conomica-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layfairDisplay-regular.fntdata"/><Relationship Id="rId30" Type="http://schemas.openxmlformats.org/officeDocument/2006/relationships/font" Target="fonts/Economica-boldItalic.fntdata"/><Relationship Id="rId11" Type="http://schemas.openxmlformats.org/officeDocument/2006/relationships/slide" Target="slides/slide6.xml"/><Relationship Id="rId33" Type="http://schemas.openxmlformats.org/officeDocument/2006/relationships/font" Target="fonts/PlayfairDisplay-italic.fntdata"/><Relationship Id="rId10" Type="http://schemas.openxmlformats.org/officeDocument/2006/relationships/slide" Target="slides/slide5.xml"/><Relationship Id="rId32" Type="http://schemas.openxmlformats.org/officeDocument/2006/relationships/font" Target="fonts/PlayfairDisplay-bold.fntdata"/><Relationship Id="rId13" Type="http://schemas.openxmlformats.org/officeDocument/2006/relationships/slide" Target="slides/slide8.xml"/><Relationship Id="rId35" Type="http://schemas.openxmlformats.org/officeDocument/2006/relationships/font" Target="fonts/OpenSansSemiBold-regular.fntdata"/><Relationship Id="rId12" Type="http://schemas.openxmlformats.org/officeDocument/2006/relationships/slide" Target="slides/slide7.xml"/><Relationship Id="rId34" Type="http://schemas.openxmlformats.org/officeDocument/2006/relationships/font" Target="fonts/PlayfairDisplay-boldItalic.fntdata"/><Relationship Id="rId15" Type="http://schemas.openxmlformats.org/officeDocument/2006/relationships/slide" Target="slides/slide10.xml"/><Relationship Id="rId37" Type="http://schemas.openxmlformats.org/officeDocument/2006/relationships/font" Target="fonts/OpenSansSemiBold-italic.fntdata"/><Relationship Id="rId14" Type="http://schemas.openxmlformats.org/officeDocument/2006/relationships/slide" Target="slides/slide9.xml"/><Relationship Id="rId36" Type="http://schemas.openxmlformats.org/officeDocument/2006/relationships/font" Target="fonts/OpenSansSemiBold-bold.fntdata"/><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OpenSansSemi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056294fc02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056294fc02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056294fc02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056294fc02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056294fc02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056294fc02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056294fc02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056294fc02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056294fc02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056294fc02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056294fc02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056294fc02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56294fc0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056294fc0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056294fc02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056294fc02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056294fc02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056294fc02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056294fc02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056294fc02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056294fc02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056294fc02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056294fc02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056294fc0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56294fc02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056294fc02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056294fc02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056294fc02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056294fc0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056294fc0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056294fc02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056294fc0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056294fc02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056294fc02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056294fc02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056294fc02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56294fc02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56294fc02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056294fc02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056294fc02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056294fc0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056294fc0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7.jpg"/><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3.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6.jp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0000"/>
        </a:solidFill>
      </p:bgPr>
    </p:bg>
    <p:spTree>
      <p:nvGrpSpPr>
        <p:cNvPr id="61" name="Shape 61"/>
        <p:cNvGrpSpPr/>
        <p:nvPr/>
      </p:nvGrpSpPr>
      <p:grpSpPr>
        <a:xfrm>
          <a:off x="0" y="0"/>
          <a:ext cx="0" cy="0"/>
          <a:chOff x="0" y="0"/>
          <a:chExt cx="0" cy="0"/>
        </a:xfrm>
      </p:grpSpPr>
      <p:sp>
        <p:nvSpPr>
          <p:cNvPr id="62" name="Google Shape;62;p13"/>
          <p:cNvSpPr txBox="1"/>
          <p:nvPr/>
        </p:nvSpPr>
        <p:spPr>
          <a:xfrm>
            <a:off x="4572000" y="-1800"/>
            <a:ext cx="4572000" cy="2432700"/>
          </a:xfrm>
          <a:prstGeom prst="rect">
            <a:avLst/>
          </a:prstGeom>
          <a:solidFill>
            <a:schemeClr val="accent6"/>
          </a:solidFill>
          <a:ln>
            <a:noFill/>
          </a:ln>
        </p:spPr>
        <p:txBody>
          <a:bodyPr anchorCtr="0" anchor="t" bIns="91425" lIns="91425" spcFirstLastPara="1" rIns="91425" wrap="square" tIns="548625">
            <a:noAutofit/>
          </a:bodyPr>
          <a:lstStyle/>
          <a:p>
            <a:pPr indent="0" lvl="0" marL="0" rtl="0" algn="l">
              <a:lnSpc>
                <a:spcPct val="75000"/>
              </a:lnSpc>
              <a:spcBef>
                <a:spcPts val="0"/>
              </a:spcBef>
              <a:spcAft>
                <a:spcPts val="0"/>
              </a:spcAft>
              <a:buNone/>
            </a:pPr>
            <a:r>
              <a:rPr b="1" lang="en" sz="3535">
                <a:solidFill>
                  <a:schemeClr val="dk1"/>
                </a:solidFill>
                <a:latin typeface="Open Sans"/>
                <a:ea typeface="Open Sans"/>
                <a:cs typeface="Open Sans"/>
                <a:sym typeface="Open Sans"/>
              </a:rPr>
              <a:t>NEW YORK STATE </a:t>
            </a:r>
            <a:endParaRPr b="1" sz="3535">
              <a:solidFill>
                <a:schemeClr val="dk1"/>
              </a:solidFill>
              <a:latin typeface="Open Sans"/>
              <a:ea typeface="Open Sans"/>
              <a:cs typeface="Open Sans"/>
              <a:sym typeface="Open Sans"/>
            </a:endParaRPr>
          </a:p>
          <a:p>
            <a:pPr indent="0" lvl="0" marL="0" rtl="0" algn="l">
              <a:lnSpc>
                <a:spcPct val="75000"/>
              </a:lnSpc>
              <a:spcBef>
                <a:spcPts val="0"/>
              </a:spcBef>
              <a:spcAft>
                <a:spcPts val="0"/>
              </a:spcAft>
              <a:buNone/>
            </a:pPr>
            <a:r>
              <a:rPr b="1" lang="en" sz="3535">
                <a:solidFill>
                  <a:schemeClr val="dk1"/>
                </a:solidFill>
                <a:latin typeface="Open Sans"/>
                <a:ea typeface="Open Sans"/>
                <a:cs typeface="Open Sans"/>
                <a:sym typeface="Open Sans"/>
              </a:rPr>
              <a:t>SUMMER SCHOOL FOR MEDIA ARTS</a:t>
            </a:r>
            <a:endParaRPr b="1" sz="3700">
              <a:solidFill>
                <a:schemeClr val="dk1"/>
              </a:solidFill>
              <a:latin typeface="Open Sans"/>
              <a:ea typeface="Open Sans"/>
              <a:cs typeface="Open Sans"/>
              <a:sym typeface="Open Sans"/>
            </a:endParaRPr>
          </a:p>
        </p:txBody>
      </p:sp>
      <p:pic>
        <p:nvPicPr>
          <p:cNvPr id="63" name="Google Shape;63;p13"/>
          <p:cNvPicPr preferRelativeResize="0"/>
          <p:nvPr/>
        </p:nvPicPr>
        <p:blipFill rotWithShape="1">
          <a:blip r:embed="rId3">
            <a:alphaModFix/>
          </a:blip>
          <a:srcRect b="21645" l="16401" r="0" t="8030"/>
          <a:stretch/>
        </p:blipFill>
        <p:spPr>
          <a:xfrm>
            <a:off x="0" y="0"/>
            <a:ext cx="4572000" cy="2432800"/>
          </a:xfrm>
          <a:prstGeom prst="rect">
            <a:avLst/>
          </a:prstGeom>
          <a:noFill/>
          <a:ln>
            <a:noFill/>
          </a:ln>
        </p:spPr>
      </p:pic>
      <p:pic>
        <p:nvPicPr>
          <p:cNvPr id="64" name="Google Shape;64;p13"/>
          <p:cNvPicPr preferRelativeResize="0"/>
          <p:nvPr/>
        </p:nvPicPr>
        <p:blipFill rotWithShape="1">
          <a:blip r:embed="rId4">
            <a:alphaModFix/>
          </a:blip>
          <a:srcRect b="20359" l="0" r="0" t="20353"/>
          <a:stretch/>
        </p:blipFill>
        <p:spPr>
          <a:xfrm>
            <a:off x="4572000" y="2432800"/>
            <a:ext cx="4572001" cy="2710697"/>
          </a:xfrm>
          <a:prstGeom prst="rect">
            <a:avLst/>
          </a:prstGeom>
          <a:noFill/>
          <a:ln>
            <a:noFill/>
          </a:ln>
        </p:spPr>
      </p:pic>
      <p:sp>
        <p:nvSpPr>
          <p:cNvPr id="65" name="Google Shape;65;p13"/>
          <p:cNvSpPr txBox="1"/>
          <p:nvPr/>
        </p:nvSpPr>
        <p:spPr>
          <a:xfrm>
            <a:off x="324575" y="3072900"/>
            <a:ext cx="3805200" cy="1706100"/>
          </a:xfrm>
          <a:prstGeom prst="rect">
            <a:avLst/>
          </a:prstGeom>
          <a:noFill/>
          <a:ln>
            <a:noFill/>
          </a:ln>
        </p:spPr>
        <p:txBody>
          <a:bodyPr anchorCtr="0" anchor="t" bIns="91425" lIns="91425" spcFirstLastPara="1" rIns="91425" wrap="square" tIns="91425">
            <a:noAutofit/>
          </a:bodyPr>
          <a:lstStyle/>
          <a:p>
            <a:pPr indent="0" lvl="0" marL="0" rtl="0" algn="l">
              <a:lnSpc>
                <a:spcPct val="75000"/>
              </a:lnSpc>
              <a:spcBef>
                <a:spcPts val="0"/>
              </a:spcBef>
              <a:spcAft>
                <a:spcPts val="0"/>
              </a:spcAft>
              <a:buNone/>
            </a:pPr>
            <a:r>
              <a:rPr b="1" lang="en" sz="3300">
                <a:solidFill>
                  <a:srgbClr val="F3F3F3"/>
                </a:solidFill>
                <a:latin typeface="Open Sans"/>
                <a:ea typeface="Open Sans"/>
                <a:cs typeface="Open Sans"/>
                <a:sym typeface="Open Sans"/>
              </a:rPr>
              <a:t>PORTFOLIO</a:t>
            </a:r>
            <a:endParaRPr b="1" sz="3300">
              <a:solidFill>
                <a:srgbClr val="F3F3F3"/>
              </a:solidFill>
              <a:latin typeface="Open Sans"/>
              <a:ea typeface="Open Sans"/>
              <a:cs typeface="Open Sans"/>
              <a:sym typeface="Open Sans"/>
            </a:endParaRPr>
          </a:p>
          <a:p>
            <a:pPr indent="-438150" lvl="0" marL="457200" rtl="0" algn="l">
              <a:lnSpc>
                <a:spcPct val="75000"/>
              </a:lnSpc>
              <a:spcBef>
                <a:spcPts val="0"/>
              </a:spcBef>
              <a:spcAft>
                <a:spcPts val="0"/>
              </a:spcAft>
              <a:buClr>
                <a:srgbClr val="F3F3F3"/>
              </a:buClr>
              <a:buSzPts val="3300"/>
              <a:buFont typeface="Open Sans"/>
              <a:buChar char="+"/>
            </a:pPr>
            <a:r>
              <a:rPr b="1" lang="en" sz="3300">
                <a:solidFill>
                  <a:srgbClr val="F3F3F3"/>
                </a:solidFill>
                <a:latin typeface="Open Sans"/>
                <a:ea typeface="Open Sans"/>
                <a:cs typeface="Open Sans"/>
                <a:sym typeface="Open Sans"/>
              </a:rPr>
              <a:t>APPLICATION</a:t>
            </a:r>
            <a:endParaRPr b="1" sz="3300">
              <a:solidFill>
                <a:srgbClr val="F3F3F3"/>
              </a:solidFill>
              <a:latin typeface="Open Sans"/>
              <a:ea typeface="Open Sans"/>
              <a:cs typeface="Open Sans"/>
              <a:sym typeface="Open Sans"/>
            </a:endParaRPr>
          </a:p>
          <a:p>
            <a:pPr indent="0" lvl="0" marL="0" rtl="0" algn="l">
              <a:lnSpc>
                <a:spcPct val="75000"/>
              </a:lnSpc>
              <a:spcBef>
                <a:spcPts val="0"/>
              </a:spcBef>
              <a:spcAft>
                <a:spcPts val="0"/>
              </a:spcAft>
              <a:buNone/>
            </a:pPr>
            <a:r>
              <a:rPr b="1" lang="en" sz="3300">
                <a:solidFill>
                  <a:srgbClr val="F3F3F3"/>
                </a:solidFill>
                <a:latin typeface="Open Sans"/>
                <a:ea typeface="Open Sans"/>
                <a:cs typeface="Open Sans"/>
                <a:sym typeface="Open Sans"/>
              </a:rPr>
              <a:t>             GUIDE</a:t>
            </a:r>
            <a:endParaRPr b="1" sz="3300">
              <a:solidFill>
                <a:srgbClr val="F3F3F3"/>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436900" y="0"/>
            <a:ext cx="8334600" cy="65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380">
                <a:latin typeface="Georgia"/>
                <a:ea typeface="Georgia"/>
                <a:cs typeface="Georgia"/>
                <a:sym typeface="Georgia"/>
              </a:rPr>
              <a:t>Video Art </a:t>
            </a:r>
            <a:r>
              <a:rPr lang="en" sz="3380">
                <a:latin typeface="Georgia"/>
                <a:ea typeface="Georgia"/>
                <a:cs typeface="Georgia"/>
                <a:sym typeface="Georgia"/>
              </a:rPr>
              <a:t>Application Artist Statement </a:t>
            </a:r>
            <a:endParaRPr sz="3380">
              <a:latin typeface="Georgia"/>
              <a:ea typeface="Georgia"/>
              <a:cs typeface="Georgia"/>
              <a:sym typeface="Georgia"/>
            </a:endParaRPr>
          </a:p>
        </p:txBody>
      </p:sp>
      <p:sp>
        <p:nvSpPr>
          <p:cNvPr id="148" name="Google Shape;148;p22"/>
          <p:cNvSpPr txBox="1"/>
          <p:nvPr>
            <p:ph idx="1" type="body"/>
          </p:nvPr>
        </p:nvSpPr>
        <p:spPr>
          <a:xfrm>
            <a:off x="477325" y="558725"/>
            <a:ext cx="8425500" cy="509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523"/>
              <a:buNone/>
            </a:pPr>
            <a:r>
              <a:rPr lang="en" sz="1300">
                <a:latin typeface="Calibri"/>
                <a:ea typeface="Calibri"/>
                <a:cs typeface="Calibri"/>
                <a:sym typeface="Calibri"/>
              </a:rPr>
              <a:t>Write about the work that you created independently or that you collaborated on - be sure to identify your role in the production (writer, director, camera, editor, etc) work in your Artist Statement</a:t>
            </a:r>
            <a:r>
              <a:rPr b="1" i="1" lang="en" sz="1300">
                <a:latin typeface="Calibri"/>
                <a:ea typeface="Calibri"/>
                <a:cs typeface="Calibri"/>
                <a:sym typeface="Calibri"/>
              </a:rPr>
              <a:t>. (250 words max.)</a:t>
            </a:r>
            <a:endParaRPr b="1" i="1" sz="1300">
              <a:latin typeface="Calibri"/>
              <a:ea typeface="Calibri"/>
              <a:cs typeface="Calibri"/>
              <a:sym typeface="Calibri"/>
            </a:endParaRPr>
          </a:p>
          <a:p>
            <a:pPr indent="0" lvl="0" marL="0" rtl="0" algn="l">
              <a:lnSpc>
                <a:spcPct val="95000"/>
              </a:lnSpc>
              <a:spcBef>
                <a:spcPts val="1200"/>
              </a:spcBef>
              <a:spcAft>
                <a:spcPts val="1200"/>
              </a:spcAft>
              <a:buSzPts val="523"/>
              <a:buNone/>
            </a:pPr>
            <a:r>
              <a:t/>
            </a:r>
            <a:endParaRPr b="1" i="1" sz="1070"/>
          </a:p>
        </p:txBody>
      </p:sp>
      <p:sp>
        <p:nvSpPr>
          <p:cNvPr id="149" name="Google Shape;149;p22"/>
          <p:cNvSpPr txBox="1"/>
          <p:nvPr/>
        </p:nvSpPr>
        <p:spPr>
          <a:xfrm>
            <a:off x="477325" y="1330325"/>
            <a:ext cx="8482800" cy="356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[Type here]</a:t>
            </a:r>
            <a:endParaRPr sz="1200">
              <a:solidFill>
                <a:schemeClr val="dk1"/>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55" name="Google Shape;155;p23"/>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Link#1</a:t>
            </a:r>
            <a:endParaRPr sz="3909"/>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1" name="Google Shape;161;p24"/>
          <p:cNvSpPr txBox="1"/>
          <p:nvPr>
            <p:ph idx="4294967295" type="title"/>
          </p:nvPr>
        </p:nvSpPr>
        <p:spPr>
          <a:xfrm>
            <a:off x="0" y="0"/>
            <a:ext cx="2611500" cy="71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b="1" lang="en" sz="2470">
                <a:solidFill>
                  <a:srgbClr val="351C75"/>
                </a:solidFill>
                <a:latin typeface="Playfair Display"/>
                <a:ea typeface="Playfair Display"/>
                <a:cs typeface="Playfair Display"/>
                <a:sym typeface="Playfair Display"/>
              </a:rPr>
              <a:t>Link#2</a:t>
            </a:r>
            <a:endParaRPr sz="3909"/>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5"/>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67" name="Google Shape;167;p25"/>
          <p:cNvSpPr txBox="1"/>
          <p:nvPr>
            <p:ph idx="4294967295" type="title"/>
          </p:nvPr>
        </p:nvSpPr>
        <p:spPr>
          <a:xfrm>
            <a:off x="0" y="0"/>
            <a:ext cx="2611500" cy="71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b="1" lang="en" sz="2470">
                <a:solidFill>
                  <a:srgbClr val="351C75"/>
                </a:solidFill>
                <a:latin typeface="Playfair Display"/>
                <a:ea typeface="Playfair Display"/>
                <a:cs typeface="Playfair Display"/>
                <a:sym typeface="Playfair Display"/>
              </a:rPr>
              <a:t>Artwork #1</a:t>
            </a:r>
            <a:endParaRPr sz="3909"/>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6"/>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3" name="Google Shape;173;p26"/>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Artwork #2</a:t>
            </a:r>
            <a:endParaRPr sz="3909"/>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79" name="Google Shape;179;p27"/>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Artwork</a:t>
            </a:r>
            <a:r>
              <a:rPr b="1" lang="en" sz="2470">
                <a:solidFill>
                  <a:srgbClr val="351C75"/>
                </a:solidFill>
                <a:latin typeface="Playfair Display"/>
                <a:ea typeface="Playfair Display"/>
                <a:cs typeface="Playfair Display"/>
                <a:sym typeface="Playfair Display"/>
              </a:rPr>
              <a:t> #3</a:t>
            </a:r>
            <a:endParaRPr sz="3909"/>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5" name="Google Shape;185;p28"/>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Artwork #4</a:t>
            </a:r>
            <a:endParaRPr sz="3909"/>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1" name="Google Shape;191;p29"/>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Artwork #5</a:t>
            </a:r>
            <a:endParaRPr sz="3909"/>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7" name="Google Shape;197;p30"/>
          <p:cNvSpPr txBox="1"/>
          <p:nvPr>
            <p:ph idx="4294967295" type="title"/>
          </p:nvPr>
        </p:nvSpPr>
        <p:spPr>
          <a:xfrm>
            <a:off x="0" y="0"/>
            <a:ext cx="2611500" cy="711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40080"/>
              <a:buNone/>
            </a:pPr>
            <a:r>
              <a:rPr b="1" lang="en" sz="2470">
                <a:solidFill>
                  <a:srgbClr val="351C75"/>
                </a:solidFill>
                <a:latin typeface="Playfair Display"/>
                <a:ea typeface="Playfair Display"/>
                <a:cs typeface="Playfair Display"/>
                <a:sym typeface="Playfair Display"/>
              </a:rPr>
              <a:t>Artwork</a:t>
            </a:r>
            <a:r>
              <a:rPr b="1" lang="en" sz="2470">
                <a:solidFill>
                  <a:srgbClr val="351C75"/>
                </a:solidFill>
                <a:latin typeface="Playfair Display"/>
                <a:ea typeface="Playfair Display"/>
                <a:cs typeface="Playfair Display"/>
                <a:sym typeface="Playfair Display"/>
              </a:rPr>
              <a:t> #5</a:t>
            </a:r>
            <a:endParaRPr sz="3909"/>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03" name="Google Shape;203;p31"/>
          <p:cNvSpPr txBox="1"/>
          <p:nvPr>
            <p:ph idx="4294967295" type="title"/>
          </p:nvPr>
        </p:nvSpPr>
        <p:spPr>
          <a:xfrm>
            <a:off x="0" y="0"/>
            <a:ext cx="2611500" cy="71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b="1" lang="en" sz="2470">
                <a:solidFill>
                  <a:srgbClr val="351C75"/>
                </a:solidFill>
                <a:latin typeface="Playfair Display"/>
                <a:ea typeface="Playfair Display"/>
                <a:cs typeface="Playfair Display"/>
                <a:sym typeface="Playfair Display"/>
              </a:rPr>
              <a:t>Artwork #6</a:t>
            </a:r>
            <a:endParaRPr sz="3909"/>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idx="1" type="body"/>
          </p:nvPr>
        </p:nvSpPr>
        <p:spPr>
          <a:xfrm>
            <a:off x="385750" y="1083850"/>
            <a:ext cx="8520600" cy="3354000"/>
          </a:xfrm>
          <a:prstGeom prst="rect">
            <a:avLst/>
          </a:prstGeom>
        </p:spPr>
        <p:txBody>
          <a:bodyPr anchorCtr="0" anchor="t" bIns="91425" lIns="91425" spcFirstLastPara="1" rIns="91425" wrap="square" tIns="91425">
            <a:normAutofit lnSpcReduction="10000"/>
          </a:bodyPr>
          <a:lstStyle/>
          <a:p>
            <a:pPr indent="-130175" lvl="0" marL="171450" rtl="0" algn="l">
              <a:lnSpc>
                <a:spcPct val="100000"/>
              </a:lnSpc>
              <a:spcBef>
                <a:spcPts val="0"/>
              </a:spcBef>
              <a:spcAft>
                <a:spcPts val="0"/>
              </a:spcAft>
              <a:buClr>
                <a:srgbClr val="434343"/>
              </a:buClr>
              <a:buSzPts val="1450"/>
              <a:buFont typeface="Calibri"/>
              <a:buAutoNum type="arabicPeriod"/>
            </a:pPr>
            <a:r>
              <a:rPr lang="en" sz="1550">
                <a:solidFill>
                  <a:srgbClr val="434343"/>
                </a:solidFill>
                <a:latin typeface="Times New Roman"/>
                <a:ea typeface="Times New Roman"/>
                <a:cs typeface="Times New Roman"/>
                <a:sym typeface="Times New Roman"/>
              </a:rPr>
              <a:t> After you’ve downloaded this presentation, open it in Google Slides (File     Open     Upload)</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alibri"/>
              <a:buAutoNum type="arabicPeriod"/>
            </a:pPr>
            <a:r>
              <a:rPr lang="en" sz="1450">
                <a:solidFill>
                  <a:srgbClr val="434343"/>
                </a:solidFill>
                <a:latin typeface="Calibri"/>
                <a:ea typeface="Calibri"/>
                <a:cs typeface="Calibri"/>
                <a:sym typeface="Calibri"/>
              </a:rPr>
              <a:t>In this slideshow, find the discipline(s) within Media Arts that you are applying for.</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alibri"/>
              <a:buAutoNum type="arabicPeriod"/>
            </a:pPr>
            <a:r>
              <a:rPr lang="en" sz="1450">
                <a:solidFill>
                  <a:srgbClr val="434343"/>
                </a:solidFill>
                <a:latin typeface="Calibri"/>
                <a:ea typeface="Calibri"/>
                <a:cs typeface="Calibri"/>
                <a:sym typeface="Calibri"/>
              </a:rPr>
              <a:t>Respond to the Artistic Statement in the discipline(s) you are applying for. Your response should fit the text box provided. Please edit for spelling and grammar. </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alibri"/>
              <a:buAutoNum type="arabicPeriod"/>
            </a:pPr>
            <a:r>
              <a:rPr lang="en" sz="1450">
                <a:solidFill>
                  <a:srgbClr val="434343"/>
                </a:solidFill>
                <a:latin typeface="Calibri"/>
                <a:ea typeface="Calibri"/>
                <a:cs typeface="Calibri"/>
                <a:sym typeface="Calibri"/>
              </a:rPr>
              <a:t>Insert artwork photo or links to your work.  Make the artwork image as large as possible without touching the slide edges. Include the artwork’s title, dimensions, and medium.</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alibri"/>
              <a:buAutoNum type="arabicPeriod"/>
            </a:pPr>
            <a:r>
              <a:rPr lang="en" sz="1450">
                <a:solidFill>
                  <a:srgbClr val="434343"/>
                </a:solidFill>
                <a:latin typeface="Calibri"/>
                <a:ea typeface="Calibri"/>
                <a:cs typeface="Calibri"/>
                <a:sym typeface="Calibri"/>
              </a:rPr>
              <a:t>Change the title of the presentation in the upper left corner of your screen using the format </a:t>
            </a:r>
            <a:r>
              <a:rPr i="1" lang="en" sz="1450">
                <a:solidFill>
                  <a:srgbClr val="434343"/>
                </a:solidFill>
                <a:latin typeface="Calibri"/>
                <a:ea typeface="Calibri"/>
                <a:cs typeface="Calibri"/>
                <a:sym typeface="Calibri"/>
              </a:rPr>
              <a:t>Lastname_Portfolio</a:t>
            </a:r>
            <a:r>
              <a:rPr lang="en" sz="1450">
                <a:solidFill>
                  <a:srgbClr val="434343"/>
                </a:solidFill>
                <a:latin typeface="Calibri"/>
                <a:ea typeface="Calibri"/>
                <a:cs typeface="Calibri"/>
                <a:sym typeface="Calibri"/>
              </a:rPr>
              <a:t>.</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entury Gothic"/>
              <a:buAutoNum type="arabicPeriod"/>
            </a:pPr>
            <a:r>
              <a:rPr lang="en" sz="1450">
                <a:solidFill>
                  <a:srgbClr val="434343"/>
                </a:solidFill>
                <a:latin typeface="Calibri"/>
                <a:ea typeface="Calibri"/>
                <a:cs typeface="Calibri"/>
                <a:sym typeface="Calibri"/>
              </a:rPr>
              <a:t>Check your sharing settings. </a:t>
            </a:r>
            <a:r>
              <a:rPr b="1" lang="en" sz="1450">
                <a:solidFill>
                  <a:srgbClr val="434343"/>
                </a:solidFill>
                <a:latin typeface="Calibri"/>
                <a:ea typeface="Calibri"/>
                <a:cs typeface="Calibri"/>
                <a:sym typeface="Calibri"/>
              </a:rPr>
              <a:t>Change to “anyone on the internet with this link can view.” </a:t>
            </a:r>
            <a:endParaRPr b="1" sz="1450">
              <a:solidFill>
                <a:srgbClr val="434343"/>
              </a:solidFill>
              <a:latin typeface="Calibri"/>
              <a:ea typeface="Calibri"/>
              <a:cs typeface="Calibri"/>
              <a:sym typeface="Calibri"/>
            </a:endParaRPr>
          </a:p>
          <a:p>
            <a:pPr indent="-177800" lvl="0" marL="257175" rtl="0" algn="l">
              <a:lnSpc>
                <a:spcPct val="100000"/>
              </a:lnSpc>
              <a:spcBef>
                <a:spcPts val="700"/>
              </a:spcBef>
              <a:spcAft>
                <a:spcPts val="0"/>
              </a:spcAft>
              <a:buClr>
                <a:srgbClr val="434343"/>
              </a:buClr>
              <a:buSzPts val="1450"/>
              <a:buFont typeface="Calibri"/>
              <a:buAutoNum type="arabicPeriod"/>
            </a:pPr>
            <a:r>
              <a:rPr lang="en" sz="1450">
                <a:solidFill>
                  <a:srgbClr val="434343"/>
                </a:solidFill>
                <a:latin typeface="Calibri"/>
                <a:ea typeface="Calibri"/>
                <a:cs typeface="Calibri"/>
                <a:sym typeface="Calibri"/>
              </a:rPr>
              <a:t>Make a Google folder titled as </a:t>
            </a:r>
            <a:r>
              <a:rPr i="1" lang="en" sz="1450">
                <a:solidFill>
                  <a:srgbClr val="434343"/>
                </a:solidFill>
                <a:latin typeface="Calibri"/>
                <a:ea typeface="Calibri"/>
                <a:cs typeface="Calibri"/>
                <a:sym typeface="Calibri"/>
              </a:rPr>
              <a:t>LastName_FirstName_SOMA</a:t>
            </a:r>
            <a:r>
              <a:rPr lang="en" sz="1450">
                <a:solidFill>
                  <a:srgbClr val="434343"/>
                </a:solidFill>
                <a:latin typeface="Calibri"/>
                <a:ea typeface="Calibri"/>
                <a:cs typeface="Calibri"/>
                <a:sym typeface="Calibri"/>
              </a:rPr>
              <a:t>. Check the sharing settings on your Google folder. Change to “</a:t>
            </a:r>
            <a:r>
              <a:rPr b="1" lang="en" sz="1450">
                <a:solidFill>
                  <a:srgbClr val="434343"/>
                </a:solidFill>
                <a:latin typeface="Calibri"/>
                <a:ea typeface="Calibri"/>
                <a:cs typeface="Calibri"/>
                <a:sym typeface="Calibri"/>
              </a:rPr>
              <a:t>anyone on the internet with this link can view</a:t>
            </a:r>
            <a:r>
              <a:rPr lang="en" sz="1450">
                <a:solidFill>
                  <a:srgbClr val="434343"/>
                </a:solidFill>
                <a:latin typeface="Calibri"/>
                <a:ea typeface="Calibri"/>
                <a:cs typeface="Calibri"/>
                <a:sym typeface="Calibri"/>
              </a:rPr>
              <a:t>.” Place your slide show into the folder. </a:t>
            </a:r>
            <a:endParaRPr sz="1450">
              <a:solidFill>
                <a:srgbClr val="434343"/>
              </a:solidFill>
              <a:latin typeface="Calibri"/>
              <a:ea typeface="Calibri"/>
              <a:cs typeface="Calibri"/>
              <a:sym typeface="Calibri"/>
            </a:endParaRPr>
          </a:p>
          <a:p>
            <a:pPr indent="-177800" lvl="0" marL="257175" rtl="0" algn="l">
              <a:lnSpc>
                <a:spcPct val="100000"/>
              </a:lnSpc>
              <a:spcBef>
                <a:spcPts val="700"/>
              </a:spcBef>
              <a:spcAft>
                <a:spcPts val="700"/>
              </a:spcAft>
              <a:buClr>
                <a:srgbClr val="434343"/>
              </a:buClr>
              <a:buSzPts val="1450"/>
              <a:buFont typeface="Calibri"/>
              <a:buAutoNum type="arabicPeriod"/>
            </a:pPr>
            <a:r>
              <a:rPr lang="en" sz="1450">
                <a:solidFill>
                  <a:srgbClr val="434343"/>
                </a:solidFill>
                <a:latin typeface="Calibri"/>
                <a:ea typeface="Calibri"/>
                <a:cs typeface="Calibri"/>
                <a:sym typeface="Calibri"/>
              </a:rPr>
              <a:t>Share folder with </a:t>
            </a:r>
            <a:r>
              <a:rPr b="1" lang="en" sz="1450">
                <a:solidFill>
                  <a:srgbClr val="434343"/>
                </a:solidFill>
                <a:latin typeface="Calibri"/>
                <a:ea typeface="Calibri"/>
                <a:cs typeface="Calibri"/>
                <a:sym typeface="Calibri"/>
              </a:rPr>
              <a:t>nysssa@nysed.gov</a:t>
            </a:r>
            <a:endParaRPr b="1" sz="1450">
              <a:solidFill>
                <a:srgbClr val="434343"/>
              </a:solidFill>
              <a:latin typeface="Calibri"/>
              <a:ea typeface="Calibri"/>
              <a:cs typeface="Calibri"/>
              <a:sym typeface="Calibri"/>
            </a:endParaRPr>
          </a:p>
        </p:txBody>
      </p:sp>
      <p:sp>
        <p:nvSpPr>
          <p:cNvPr id="71" name="Google Shape;71;p14"/>
          <p:cNvSpPr txBox="1"/>
          <p:nvPr/>
        </p:nvSpPr>
        <p:spPr>
          <a:xfrm>
            <a:off x="38250" y="201225"/>
            <a:ext cx="90675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solidFill>
                  <a:schemeClr val="dk1"/>
                </a:solidFill>
                <a:latin typeface="Open Sans"/>
                <a:ea typeface="Open Sans"/>
                <a:cs typeface="Open Sans"/>
                <a:sym typeface="Open Sans"/>
              </a:rPr>
              <a:t>CREATE YOUR SLIDESHOW PORTFOLIO</a:t>
            </a:r>
            <a:endParaRPr b="1" sz="3000" u="sng">
              <a:solidFill>
                <a:schemeClr val="dk1"/>
              </a:solidFill>
              <a:latin typeface="Open Sans"/>
              <a:ea typeface="Open Sans"/>
              <a:cs typeface="Open Sans"/>
              <a:sym typeface="Open Sans"/>
            </a:endParaRPr>
          </a:p>
        </p:txBody>
      </p:sp>
      <p:sp>
        <p:nvSpPr>
          <p:cNvPr id="72" name="Google Shape;72;p14"/>
          <p:cNvSpPr/>
          <p:nvPr/>
        </p:nvSpPr>
        <p:spPr>
          <a:xfrm>
            <a:off x="6522950" y="1223500"/>
            <a:ext cx="175200" cy="741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73" name="Google Shape;73;p14"/>
          <p:cNvSpPr/>
          <p:nvPr/>
        </p:nvSpPr>
        <p:spPr>
          <a:xfrm>
            <a:off x="7213950" y="1223500"/>
            <a:ext cx="175200" cy="741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09" name="Google Shape;209;p32"/>
          <p:cNvSpPr txBox="1"/>
          <p:nvPr>
            <p:ph idx="4294967295" type="title"/>
          </p:nvPr>
        </p:nvSpPr>
        <p:spPr>
          <a:xfrm>
            <a:off x="0" y="0"/>
            <a:ext cx="2611500" cy="71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b="1" lang="en" sz="2470">
                <a:solidFill>
                  <a:srgbClr val="351C75"/>
                </a:solidFill>
                <a:latin typeface="Playfair Display"/>
                <a:ea typeface="Playfair Display"/>
                <a:cs typeface="Playfair Display"/>
                <a:sym typeface="Playfair Display"/>
              </a:rPr>
              <a:t>Artwork #7</a:t>
            </a:r>
            <a:endParaRPr sz="3909"/>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p:nvPr/>
        </p:nvSpPr>
        <p:spPr>
          <a:xfrm>
            <a:off x="2685525" y="515700"/>
            <a:ext cx="4187400" cy="4160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15" name="Google Shape;215;p33"/>
          <p:cNvSpPr txBox="1"/>
          <p:nvPr>
            <p:ph idx="4294967295" type="title"/>
          </p:nvPr>
        </p:nvSpPr>
        <p:spPr>
          <a:xfrm>
            <a:off x="0" y="0"/>
            <a:ext cx="2611500" cy="711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b="1" lang="en" sz="2470">
                <a:solidFill>
                  <a:srgbClr val="351C75"/>
                </a:solidFill>
                <a:latin typeface="Playfair Display"/>
                <a:ea typeface="Playfair Display"/>
                <a:cs typeface="Playfair Display"/>
                <a:sym typeface="Playfair Display"/>
              </a:rPr>
              <a:t>Artwork #8</a:t>
            </a:r>
            <a:endParaRPr sz="3909"/>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8EF8F"/>
            </a:gs>
            <a:gs pos="100000">
              <a:srgbClr val="C7D428"/>
            </a:gs>
          </a:gsLst>
          <a:path path="circle">
            <a:fillToRect b="50%" l="50%" r="50%" t="50%"/>
          </a:path>
          <a:tileRect/>
        </a:gradFill>
      </p:bgPr>
    </p:bg>
    <p:spTree>
      <p:nvGrpSpPr>
        <p:cNvPr id="77" name="Shape 77"/>
        <p:cNvGrpSpPr/>
        <p:nvPr/>
      </p:nvGrpSpPr>
      <p:grpSpPr>
        <a:xfrm>
          <a:off x="0" y="0"/>
          <a:ext cx="0" cy="0"/>
          <a:chOff x="0" y="0"/>
          <a:chExt cx="0" cy="0"/>
        </a:xfrm>
      </p:grpSpPr>
      <p:sp>
        <p:nvSpPr>
          <p:cNvPr id="78" name="Google Shape;78;p15"/>
          <p:cNvSpPr txBox="1"/>
          <p:nvPr>
            <p:ph type="title"/>
          </p:nvPr>
        </p:nvSpPr>
        <p:spPr>
          <a:xfrm>
            <a:off x="710400" y="128650"/>
            <a:ext cx="3861600" cy="717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b="1" lang="en" sz="3300">
                <a:latin typeface="Open Sans"/>
                <a:ea typeface="Open Sans"/>
                <a:cs typeface="Open Sans"/>
                <a:sym typeface="Open Sans"/>
              </a:rPr>
              <a:t>PHOTOGRAPHY</a:t>
            </a:r>
            <a:endParaRPr b="1" sz="4900">
              <a:latin typeface="Open Sans"/>
              <a:ea typeface="Open Sans"/>
              <a:cs typeface="Open Sans"/>
              <a:sym typeface="Open Sans"/>
            </a:endParaRPr>
          </a:p>
        </p:txBody>
      </p:sp>
      <p:sp>
        <p:nvSpPr>
          <p:cNvPr id="79" name="Google Shape;79;p15"/>
          <p:cNvSpPr txBox="1"/>
          <p:nvPr>
            <p:ph idx="1" type="body"/>
          </p:nvPr>
        </p:nvSpPr>
        <p:spPr>
          <a:xfrm>
            <a:off x="85100" y="880225"/>
            <a:ext cx="4872900" cy="8115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lang="en">
                <a:latin typeface="Calibri"/>
                <a:ea typeface="Calibri"/>
                <a:cs typeface="Calibri"/>
                <a:sym typeface="Calibri"/>
              </a:rPr>
              <a:t>Students learn to use digital &amp; analog cameras, darkroom and  digital printing techniques, studio lighting, Adobe photo editing software, and </a:t>
            </a:r>
            <a:r>
              <a:rPr lang="en">
                <a:latin typeface="Calibri"/>
                <a:ea typeface="Calibri"/>
                <a:cs typeface="Calibri"/>
                <a:sym typeface="Calibri"/>
              </a:rPr>
              <a:t>experimental</a:t>
            </a:r>
            <a:r>
              <a:rPr lang="en">
                <a:latin typeface="Calibri"/>
                <a:ea typeface="Calibri"/>
                <a:cs typeface="Calibri"/>
                <a:sym typeface="Calibri"/>
              </a:rPr>
              <a:t> photographic processes.</a:t>
            </a:r>
            <a:endParaRPr sz="1600">
              <a:latin typeface="Calibri"/>
              <a:ea typeface="Calibri"/>
              <a:cs typeface="Calibri"/>
              <a:sym typeface="Calibri"/>
            </a:endParaRPr>
          </a:p>
        </p:txBody>
      </p:sp>
      <p:sp>
        <p:nvSpPr>
          <p:cNvPr id="80" name="Google Shape;80;p15"/>
          <p:cNvSpPr txBox="1"/>
          <p:nvPr>
            <p:ph idx="2" type="body"/>
          </p:nvPr>
        </p:nvSpPr>
        <p:spPr>
          <a:xfrm>
            <a:off x="5078600" y="128650"/>
            <a:ext cx="3995700" cy="189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sz="1410">
                <a:latin typeface="Calibri"/>
                <a:ea typeface="Calibri"/>
                <a:cs typeface="Calibri"/>
                <a:sym typeface="Calibri"/>
              </a:rPr>
              <a:t>Submit 6 - 8 of your strongest images and write about each image in your Artist Statement - talk about how the work relates to your artistic vision and how you want to use the images as a building block to future work.</a:t>
            </a:r>
            <a:endParaRPr sz="1410">
              <a:latin typeface="Calibri"/>
              <a:ea typeface="Calibri"/>
              <a:cs typeface="Calibri"/>
              <a:sym typeface="Calibri"/>
            </a:endParaRPr>
          </a:p>
          <a:p>
            <a:pPr indent="0" lvl="0" marL="0" rtl="0" algn="l">
              <a:lnSpc>
                <a:spcPct val="100000"/>
              </a:lnSpc>
              <a:spcBef>
                <a:spcPts val="1200"/>
              </a:spcBef>
              <a:spcAft>
                <a:spcPts val="1200"/>
              </a:spcAft>
              <a:buSzPts val="1018"/>
              <a:buNone/>
            </a:pPr>
            <a:r>
              <a:rPr lang="en" sz="1410">
                <a:latin typeface="Calibri"/>
                <a:ea typeface="Calibri"/>
                <a:cs typeface="Calibri"/>
                <a:sym typeface="Calibri"/>
              </a:rPr>
              <a:t>Include any </a:t>
            </a:r>
            <a:r>
              <a:rPr lang="en" sz="1410">
                <a:latin typeface="Calibri"/>
                <a:ea typeface="Calibri"/>
                <a:cs typeface="Calibri"/>
                <a:sym typeface="Calibri"/>
              </a:rPr>
              <a:t>relevant</a:t>
            </a:r>
            <a:r>
              <a:rPr lang="en" sz="1410">
                <a:latin typeface="Calibri"/>
                <a:ea typeface="Calibri"/>
                <a:cs typeface="Calibri"/>
                <a:sym typeface="Calibri"/>
              </a:rPr>
              <a:t> technical information such as medium, size, date, title, etc.</a:t>
            </a:r>
            <a:endParaRPr sz="1595">
              <a:latin typeface="Calibri"/>
              <a:ea typeface="Calibri"/>
              <a:cs typeface="Calibri"/>
              <a:sym typeface="Calibri"/>
            </a:endParaRPr>
          </a:p>
        </p:txBody>
      </p:sp>
      <p:pic>
        <p:nvPicPr>
          <p:cNvPr id="81" name="Google Shape;81;p15"/>
          <p:cNvPicPr preferRelativeResize="0"/>
          <p:nvPr/>
        </p:nvPicPr>
        <p:blipFill rotWithShape="1">
          <a:blip r:embed="rId3">
            <a:alphaModFix/>
          </a:blip>
          <a:srcRect b="0" l="7313" r="15544" t="0"/>
          <a:stretch/>
        </p:blipFill>
        <p:spPr>
          <a:xfrm flipH="1">
            <a:off x="5887326" y="2115063"/>
            <a:ext cx="3265524" cy="3013025"/>
          </a:xfrm>
          <a:prstGeom prst="rect">
            <a:avLst/>
          </a:prstGeom>
          <a:noFill/>
          <a:ln>
            <a:noFill/>
          </a:ln>
        </p:spPr>
      </p:pic>
      <p:pic>
        <p:nvPicPr>
          <p:cNvPr id="82" name="Google Shape;82;p15"/>
          <p:cNvPicPr preferRelativeResize="0"/>
          <p:nvPr/>
        </p:nvPicPr>
        <p:blipFill>
          <a:blip r:embed="rId4">
            <a:alphaModFix/>
          </a:blip>
          <a:stretch>
            <a:fillRect/>
          </a:stretch>
        </p:blipFill>
        <p:spPr>
          <a:xfrm>
            <a:off x="0" y="2130475"/>
            <a:ext cx="2992876" cy="3013023"/>
          </a:xfrm>
          <a:prstGeom prst="rect">
            <a:avLst/>
          </a:prstGeom>
          <a:noFill/>
          <a:ln>
            <a:noFill/>
          </a:ln>
        </p:spPr>
      </p:pic>
      <p:pic>
        <p:nvPicPr>
          <p:cNvPr id="83" name="Google Shape;83;p15"/>
          <p:cNvPicPr preferRelativeResize="0"/>
          <p:nvPr/>
        </p:nvPicPr>
        <p:blipFill>
          <a:blip r:embed="rId5">
            <a:alphaModFix/>
          </a:blip>
          <a:stretch>
            <a:fillRect/>
          </a:stretch>
        </p:blipFill>
        <p:spPr>
          <a:xfrm>
            <a:off x="2992888" y="2130475"/>
            <a:ext cx="3158226" cy="3013023"/>
          </a:xfrm>
          <a:prstGeom prst="rect">
            <a:avLst/>
          </a:prstGeom>
          <a:noFill/>
          <a:ln>
            <a:noFill/>
          </a:ln>
        </p:spPr>
      </p:pic>
      <p:cxnSp>
        <p:nvCxnSpPr>
          <p:cNvPr id="84" name="Google Shape;84;p15"/>
          <p:cNvCxnSpPr/>
          <p:nvPr/>
        </p:nvCxnSpPr>
        <p:spPr>
          <a:xfrm flipH="1" rot="10800000">
            <a:off x="32850" y="2123075"/>
            <a:ext cx="9120000" cy="21900"/>
          </a:xfrm>
          <a:prstGeom prst="straightConnector1">
            <a:avLst/>
          </a:prstGeom>
          <a:noFill/>
          <a:ln cap="flat" cmpd="sng" w="76200">
            <a:solidFill>
              <a:schemeClr val="dk1"/>
            </a:solidFill>
            <a:prstDash val="solid"/>
            <a:round/>
            <a:headEnd len="med" w="med" type="none"/>
            <a:tailEnd len="med" w="med" type="none"/>
          </a:ln>
        </p:spPr>
      </p:cxnSp>
      <p:cxnSp>
        <p:nvCxnSpPr>
          <p:cNvPr id="85" name="Google Shape;85;p15"/>
          <p:cNvCxnSpPr/>
          <p:nvPr/>
        </p:nvCxnSpPr>
        <p:spPr>
          <a:xfrm flipH="1" rot="10800000">
            <a:off x="12000" y="5134325"/>
            <a:ext cx="9120000" cy="21900"/>
          </a:xfrm>
          <a:prstGeom prst="straightConnector1">
            <a:avLst/>
          </a:prstGeom>
          <a:noFill/>
          <a:ln cap="flat" cmpd="sng" w="76200">
            <a:solidFill>
              <a:schemeClr val="dk1"/>
            </a:solidFill>
            <a:prstDash val="solid"/>
            <a:round/>
            <a:headEnd len="med" w="med" type="none"/>
            <a:tailEnd len="med" w="med" type="none"/>
          </a:ln>
        </p:spPr>
      </p:cxnSp>
      <p:cxnSp>
        <p:nvCxnSpPr>
          <p:cNvPr id="86" name="Google Shape;86;p15"/>
          <p:cNvCxnSpPr/>
          <p:nvPr/>
        </p:nvCxnSpPr>
        <p:spPr>
          <a:xfrm>
            <a:off x="2996900" y="2137325"/>
            <a:ext cx="11700" cy="2997000"/>
          </a:xfrm>
          <a:prstGeom prst="straightConnector1">
            <a:avLst/>
          </a:prstGeom>
          <a:noFill/>
          <a:ln cap="flat" cmpd="sng" w="76200">
            <a:solidFill>
              <a:schemeClr val="dk1"/>
            </a:solidFill>
            <a:prstDash val="solid"/>
            <a:round/>
            <a:headEnd len="med" w="med" type="none"/>
            <a:tailEnd len="med" w="med" type="none"/>
          </a:ln>
        </p:spPr>
      </p:cxnSp>
      <p:cxnSp>
        <p:nvCxnSpPr>
          <p:cNvPr id="87" name="Google Shape;87;p15"/>
          <p:cNvCxnSpPr/>
          <p:nvPr/>
        </p:nvCxnSpPr>
        <p:spPr>
          <a:xfrm>
            <a:off x="6151150" y="2123075"/>
            <a:ext cx="11700" cy="2997000"/>
          </a:xfrm>
          <a:prstGeom prst="straightConnector1">
            <a:avLst/>
          </a:prstGeom>
          <a:noFill/>
          <a:ln cap="flat" cmpd="sng" w="76200">
            <a:solidFill>
              <a:schemeClr val="dk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ph type="title"/>
          </p:nvPr>
        </p:nvSpPr>
        <p:spPr>
          <a:xfrm>
            <a:off x="174250" y="68300"/>
            <a:ext cx="5073600" cy="436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1879">
                <a:latin typeface="Open Sans SemiBold"/>
                <a:ea typeface="Open Sans SemiBold"/>
                <a:cs typeface="Open Sans SemiBold"/>
                <a:sym typeface="Open Sans SemiBold"/>
              </a:rPr>
              <a:t>Photography Application Artist Statement </a:t>
            </a:r>
            <a:endParaRPr sz="1879">
              <a:latin typeface="Open Sans SemiBold"/>
              <a:ea typeface="Open Sans SemiBold"/>
              <a:cs typeface="Open Sans SemiBold"/>
              <a:sym typeface="Open Sans SemiBold"/>
            </a:endParaRPr>
          </a:p>
        </p:txBody>
      </p:sp>
      <p:sp>
        <p:nvSpPr>
          <p:cNvPr id="93" name="Google Shape;93;p16"/>
          <p:cNvSpPr txBox="1"/>
          <p:nvPr>
            <p:ph idx="1" type="body"/>
          </p:nvPr>
        </p:nvSpPr>
        <p:spPr>
          <a:xfrm>
            <a:off x="174250" y="419325"/>
            <a:ext cx="8785800" cy="521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chemeClr val="dk1"/>
              </a:buClr>
              <a:buSzPts val="1018"/>
              <a:buFont typeface="Arial"/>
              <a:buNone/>
            </a:pPr>
            <a:r>
              <a:rPr lang="en" sz="1310">
                <a:latin typeface="Calibri"/>
                <a:ea typeface="Calibri"/>
                <a:cs typeface="Calibri"/>
                <a:sym typeface="Calibri"/>
              </a:rPr>
              <a:t>Look at the photographs in  your portfolio and write about </a:t>
            </a:r>
            <a:r>
              <a:rPr lang="en" sz="1310">
                <a:latin typeface="Calibri"/>
                <a:ea typeface="Calibri"/>
                <a:cs typeface="Calibri"/>
                <a:sym typeface="Calibri"/>
              </a:rPr>
              <a:t>how they relate to your artistic vision. Explain how you want to use the images as a building block for your future work. Include technical information and titles. (250 words max.)</a:t>
            </a:r>
            <a:endParaRPr sz="1865">
              <a:latin typeface="Calibri"/>
              <a:ea typeface="Calibri"/>
              <a:cs typeface="Calibri"/>
              <a:sym typeface="Calibri"/>
            </a:endParaRPr>
          </a:p>
        </p:txBody>
      </p:sp>
      <p:sp>
        <p:nvSpPr>
          <p:cNvPr id="94" name="Google Shape;94;p16"/>
          <p:cNvSpPr txBox="1"/>
          <p:nvPr/>
        </p:nvSpPr>
        <p:spPr>
          <a:xfrm>
            <a:off x="174250" y="998975"/>
            <a:ext cx="8785800" cy="38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[Type here]</a:t>
            </a:r>
            <a:endParaRPr sz="1200">
              <a:solidFill>
                <a:schemeClr val="dk1"/>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98" name="Shape 98"/>
        <p:cNvGrpSpPr/>
        <p:nvPr/>
      </p:nvGrpSpPr>
      <p:grpSpPr>
        <a:xfrm>
          <a:off x="0" y="0"/>
          <a:ext cx="0" cy="0"/>
          <a:chOff x="0" y="0"/>
          <a:chExt cx="0" cy="0"/>
        </a:xfrm>
      </p:grpSpPr>
      <p:sp>
        <p:nvSpPr>
          <p:cNvPr id="99" name="Google Shape;99;p17"/>
          <p:cNvSpPr txBox="1"/>
          <p:nvPr>
            <p:ph type="title"/>
          </p:nvPr>
        </p:nvSpPr>
        <p:spPr>
          <a:xfrm>
            <a:off x="1030700" y="78700"/>
            <a:ext cx="2849100" cy="734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3300">
                <a:latin typeface="Open Sans"/>
                <a:ea typeface="Open Sans"/>
                <a:cs typeface="Open Sans"/>
                <a:sym typeface="Open Sans"/>
              </a:rPr>
              <a:t>ANIMATION</a:t>
            </a:r>
            <a:endParaRPr b="1" sz="3300">
              <a:latin typeface="Open Sans"/>
              <a:ea typeface="Open Sans"/>
              <a:cs typeface="Open Sans"/>
              <a:sym typeface="Open Sans"/>
            </a:endParaRPr>
          </a:p>
        </p:txBody>
      </p:sp>
      <p:sp>
        <p:nvSpPr>
          <p:cNvPr id="100" name="Google Shape;100;p17"/>
          <p:cNvSpPr txBox="1"/>
          <p:nvPr>
            <p:ph idx="1" type="body"/>
          </p:nvPr>
        </p:nvSpPr>
        <p:spPr>
          <a:xfrm>
            <a:off x="128700" y="813100"/>
            <a:ext cx="4443300" cy="12729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91440" rtl="0" algn="l">
              <a:lnSpc>
                <a:spcPct val="100000"/>
              </a:lnSpc>
              <a:spcBef>
                <a:spcPts val="0"/>
              </a:spcBef>
              <a:spcAft>
                <a:spcPts val="1200"/>
              </a:spcAft>
              <a:buNone/>
            </a:pPr>
            <a:r>
              <a:rPr lang="en">
                <a:latin typeface="Calibri"/>
                <a:ea typeface="Calibri"/>
                <a:cs typeface="Calibri"/>
                <a:sym typeface="Calibri"/>
              </a:rPr>
              <a:t>Both experienced and beginning students learn the art of animated motion, sound design, and storytelling in digital 2D and </a:t>
            </a:r>
            <a:r>
              <a:rPr lang="en">
                <a:latin typeface="Calibri"/>
                <a:ea typeface="Calibri"/>
                <a:cs typeface="Calibri"/>
                <a:sym typeface="Calibri"/>
              </a:rPr>
              <a:t>3D</a:t>
            </a:r>
            <a:r>
              <a:rPr lang="en">
                <a:latin typeface="Calibri"/>
                <a:ea typeface="Calibri"/>
                <a:cs typeface="Calibri"/>
                <a:sym typeface="Calibri"/>
              </a:rPr>
              <a:t> mediums. We learn to work with stop- motion camera rigs, iMacs, drawing with Cintiq tablets, and production and editing software in Adobe Suite. </a:t>
            </a:r>
            <a:endParaRPr sz="1800">
              <a:latin typeface="Calibri"/>
              <a:ea typeface="Calibri"/>
              <a:cs typeface="Calibri"/>
              <a:sym typeface="Calibri"/>
            </a:endParaRPr>
          </a:p>
        </p:txBody>
      </p:sp>
      <p:sp>
        <p:nvSpPr>
          <p:cNvPr id="101" name="Google Shape;101;p17"/>
          <p:cNvSpPr txBox="1"/>
          <p:nvPr>
            <p:ph idx="2" type="body"/>
          </p:nvPr>
        </p:nvSpPr>
        <p:spPr>
          <a:xfrm>
            <a:off x="4774925" y="690400"/>
            <a:ext cx="4320300" cy="1466100"/>
          </a:xfrm>
          <a:prstGeom prst="rect">
            <a:avLst/>
          </a:prstGeom>
          <a:noFill/>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18"/>
              <a:buNone/>
            </a:pPr>
            <a:r>
              <a:rPr lang="en">
                <a:latin typeface="Calibri"/>
                <a:ea typeface="Calibri"/>
                <a:cs typeface="Calibri"/>
                <a:sym typeface="Calibri"/>
              </a:rPr>
              <a:t>Submit up to 3 animation files or 4 - 6 drawings, collages, or paintings – in </a:t>
            </a:r>
            <a:r>
              <a:rPr lang="en">
                <a:latin typeface="Calibri"/>
                <a:ea typeface="Calibri"/>
                <a:cs typeface="Calibri"/>
                <a:sym typeface="Calibri"/>
              </a:rPr>
              <a:t>your</a:t>
            </a:r>
            <a:r>
              <a:rPr lang="en">
                <a:latin typeface="Calibri"/>
                <a:ea typeface="Calibri"/>
                <a:cs typeface="Calibri"/>
                <a:sym typeface="Calibri"/>
              </a:rPr>
              <a:t> portfolio that reflect your artistic vision and write about them in your Artist Statement. You may also include storyboards or written scripts. Submit your files using Google Drive or provide links to the work on Youtube or Vimeo in your application. </a:t>
            </a:r>
            <a:endParaRPr>
              <a:latin typeface="Calibri"/>
              <a:ea typeface="Calibri"/>
              <a:cs typeface="Calibri"/>
              <a:sym typeface="Calibri"/>
            </a:endParaRPr>
          </a:p>
          <a:p>
            <a:pPr indent="0" lvl="0" marL="0" rtl="0" algn="l">
              <a:lnSpc>
                <a:spcPct val="100000"/>
              </a:lnSpc>
              <a:spcBef>
                <a:spcPts val="1200"/>
              </a:spcBef>
              <a:spcAft>
                <a:spcPts val="1200"/>
              </a:spcAft>
              <a:buSzPts val="1018"/>
              <a:buNone/>
            </a:pPr>
            <a:r>
              <a:t/>
            </a:r>
            <a:endParaRPr sz="1595">
              <a:latin typeface="Calibri"/>
              <a:ea typeface="Calibri"/>
              <a:cs typeface="Calibri"/>
              <a:sym typeface="Calibri"/>
            </a:endParaRPr>
          </a:p>
        </p:txBody>
      </p:sp>
      <p:pic>
        <p:nvPicPr>
          <p:cNvPr id="102" name="Google Shape;102;p17"/>
          <p:cNvPicPr preferRelativeResize="0"/>
          <p:nvPr/>
        </p:nvPicPr>
        <p:blipFill rotWithShape="1">
          <a:blip r:embed="rId3">
            <a:alphaModFix/>
          </a:blip>
          <a:srcRect b="0" l="7252" r="0" t="8349"/>
          <a:stretch/>
        </p:blipFill>
        <p:spPr>
          <a:xfrm flipH="1" rot="10800000">
            <a:off x="6156400" y="2530976"/>
            <a:ext cx="2987602" cy="2596024"/>
          </a:xfrm>
          <a:prstGeom prst="rect">
            <a:avLst/>
          </a:prstGeom>
          <a:noFill/>
          <a:ln>
            <a:noFill/>
          </a:ln>
        </p:spPr>
      </p:pic>
      <p:pic>
        <p:nvPicPr>
          <p:cNvPr id="103" name="Google Shape;103;p17"/>
          <p:cNvPicPr preferRelativeResize="0"/>
          <p:nvPr/>
        </p:nvPicPr>
        <p:blipFill rotWithShape="1">
          <a:blip r:embed="rId4">
            <a:alphaModFix/>
          </a:blip>
          <a:srcRect b="0" l="8860" r="2714" t="17661"/>
          <a:stretch/>
        </p:blipFill>
        <p:spPr>
          <a:xfrm>
            <a:off x="0" y="2514500"/>
            <a:ext cx="4187750" cy="2629000"/>
          </a:xfrm>
          <a:prstGeom prst="rect">
            <a:avLst/>
          </a:prstGeom>
          <a:noFill/>
          <a:ln>
            <a:noFill/>
          </a:ln>
        </p:spPr>
      </p:pic>
      <p:pic>
        <p:nvPicPr>
          <p:cNvPr id="104" name="Google Shape;104;p17"/>
          <p:cNvPicPr preferRelativeResize="0"/>
          <p:nvPr/>
        </p:nvPicPr>
        <p:blipFill rotWithShape="1">
          <a:blip r:embed="rId5">
            <a:alphaModFix/>
          </a:blip>
          <a:srcRect b="4540" l="23978" r="23367" t="3742"/>
          <a:stretch/>
        </p:blipFill>
        <p:spPr>
          <a:xfrm>
            <a:off x="4106450" y="2530975"/>
            <a:ext cx="2061276" cy="2596026"/>
          </a:xfrm>
          <a:prstGeom prst="rect">
            <a:avLst/>
          </a:prstGeom>
          <a:noFill/>
          <a:ln>
            <a:noFill/>
          </a:ln>
        </p:spPr>
      </p:pic>
      <p:cxnSp>
        <p:nvCxnSpPr>
          <p:cNvPr id="105" name="Google Shape;105;p17"/>
          <p:cNvCxnSpPr/>
          <p:nvPr/>
        </p:nvCxnSpPr>
        <p:spPr>
          <a:xfrm>
            <a:off x="23225" y="2520650"/>
            <a:ext cx="9118500" cy="11700"/>
          </a:xfrm>
          <a:prstGeom prst="straightConnector1">
            <a:avLst/>
          </a:prstGeom>
          <a:noFill/>
          <a:ln cap="flat" cmpd="sng" w="76200">
            <a:solidFill>
              <a:schemeClr val="dk1"/>
            </a:solidFill>
            <a:prstDash val="solid"/>
            <a:round/>
            <a:headEnd len="med" w="med" type="none"/>
            <a:tailEnd len="med" w="med" type="none"/>
          </a:ln>
        </p:spPr>
      </p:cxnSp>
      <p:cxnSp>
        <p:nvCxnSpPr>
          <p:cNvPr id="106" name="Google Shape;106;p17"/>
          <p:cNvCxnSpPr/>
          <p:nvPr/>
        </p:nvCxnSpPr>
        <p:spPr>
          <a:xfrm>
            <a:off x="12750" y="5143500"/>
            <a:ext cx="9118500" cy="11700"/>
          </a:xfrm>
          <a:prstGeom prst="straightConnector1">
            <a:avLst/>
          </a:prstGeom>
          <a:noFill/>
          <a:ln cap="flat" cmpd="sng" w="76200">
            <a:solidFill>
              <a:schemeClr val="dk1"/>
            </a:solidFill>
            <a:prstDash val="solid"/>
            <a:round/>
            <a:headEnd len="med" w="med" type="none"/>
            <a:tailEnd len="med" w="med" type="none"/>
          </a:ln>
        </p:spPr>
      </p:cxnSp>
      <p:cxnSp>
        <p:nvCxnSpPr>
          <p:cNvPr id="107" name="Google Shape;107;p17"/>
          <p:cNvCxnSpPr/>
          <p:nvPr/>
        </p:nvCxnSpPr>
        <p:spPr>
          <a:xfrm>
            <a:off x="4135250" y="2490900"/>
            <a:ext cx="0" cy="2636700"/>
          </a:xfrm>
          <a:prstGeom prst="straightConnector1">
            <a:avLst/>
          </a:prstGeom>
          <a:noFill/>
          <a:ln cap="flat" cmpd="sng" w="76200">
            <a:solidFill>
              <a:schemeClr val="dk1"/>
            </a:solidFill>
            <a:prstDash val="solid"/>
            <a:round/>
            <a:headEnd len="med" w="med" type="none"/>
            <a:tailEnd len="med" w="med" type="none"/>
          </a:ln>
        </p:spPr>
      </p:cxnSp>
      <p:cxnSp>
        <p:nvCxnSpPr>
          <p:cNvPr id="108" name="Google Shape;108;p17"/>
          <p:cNvCxnSpPr/>
          <p:nvPr/>
        </p:nvCxnSpPr>
        <p:spPr>
          <a:xfrm>
            <a:off x="6167725" y="2510425"/>
            <a:ext cx="0" cy="2636700"/>
          </a:xfrm>
          <a:prstGeom prst="straightConnector1">
            <a:avLst/>
          </a:prstGeom>
          <a:noFill/>
          <a:ln cap="flat" cmpd="sng" w="76200">
            <a:solidFill>
              <a:schemeClr val="dk1"/>
            </a:solidFill>
            <a:prstDash val="solid"/>
            <a:round/>
            <a:headEnd len="med" w="med" type="none"/>
            <a:tailEnd len="med" w="med"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8"/>
          <p:cNvSpPr txBox="1"/>
          <p:nvPr>
            <p:ph idx="1" type="body"/>
          </p:nvPr>
        </p:nvSpPr>
        <p:spPr>
          <a:xfrm>
            <a:off x="104550" y="408350"/>
            <a:ext cx="8855400" cy="509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523"/>
              <a:buNone/>
            </a:pPr>
            <a:r>
              <a:rPr lang="en" sz="1300">
                <a:latin typeface="Calibri"/>
                <a:ea typeface="Calibri"/>
                <a:cs typeface="Calibri"/>
                <a:sym typeface="Calibri"/>
              </a:rPr>
              <a:t>Write about</a:t>
            </a:r>
            <a:r>
              <a:rPr lang="en" sz="1300">
                <a:latin typeface="Calibri"/>
                <a:ea typeface="Calibri"/>
                <a:cs typeface="Calibri"/>
                <a:sym typeface="Calibri"/>
              </a:rPr>
              <a:t> the work in your portfolio and talk about your interest in animation as a creative and technical process that you wish to explore at NYSSSA </a:t>
            </a:r>
            <a:r>
              <a:rPr lang="en" sz="1300">
                <a:latin typeface="Calibri"/>
                <a:ea typeface="Calibri"/>
                <a:cs typeface="Calibri"/>
                <a:sym typeface="Calibri"/>
              </a:rPr>
              <a:t>(250 words max).</a:t>
            </a:r>
            <a:endParaRPr sz="1300">
              <a:latin typeface="Calibri"/>
              <a:ea typeface="Calibri"/>
              <a:cs typeface="Calibri"/>
              <a:sym typeface="Calibri"/>
            </a:endParaRPr>
          </a:p>
        </p:txBody>
      </p:sp>
      <p:sp>
        <p:nvSpPr>
          <p:cNvPr id="114" name="Google Shape;114;p18"/>
          <p:cNvSpPr txBox="1"/>
          <p:nvPr/>
        </p:nvSpPr>
        <p:spPr>
          <a:xfrm>
            <a:off x="169100" y="998775"/>
            <a:ext cx="8790900" cy="3892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[Type here]</a:t>
            </a:r>
            <a:endParaRPr sz="1200">
              <a:solidFill>
                <a:schemeClr val="dk1"/>
              </a:solidFill>
              <a:latin typeface="Georgia"/>
              <a:ea typeface="Georgia"/>
              <a:cs typeface="Georgia"/>
              <a:sym typeface="Georgia"/>
            </a:endParaRPr>
          </a:p>
        </p:txBody>
      </p:sp>
      <p:sp>
        <p:nvSpPr>
          <p:cNvPr id="115" name="Google Shape;115;p18"/>
          <p:cNvSpPr txBox="1"/>
          <p:nvPr/>
        </p:nvSpPr>
        <p:spPr>
          <a:xfrm>
            <a:off x="104550" y="73775"/>
            <a:ext cx="5029800" cy="47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79">
                <a:solidFill>
                  <a:schemeClr val="dk1"/>
                </a:solidFill>
                <a:latin typeface="Open Sans SemiBold"/>
                <a:ea typeface="Open Sans SemiBold"/>
                <a:cs typeface="Open Sans SemiBold"/>
                <a:sym typeface="Open Sans SemiBold"/>
              </a:rPr>
              <a:t>Animation</a:t>
            </a:r>
            <a:r>
              <a:rPr lang="en" sz="1879">
                <a:solidFill>
                  <a:schemeClr val="dk1"/>
                </a:solidFill>
                <a:latin typeface="Open Sans SemiBold"/>
                <a:ea typeface="Open Sans SemiBold"/>
                <a:cs typeface="Open Sans SemiBold"/>
                <a:sym typeface="Open Sans SemiBold"/>
              </a:rPr>
              <a:t> Application Artist Statement </a:t>
            </a:r>
            <a:endParaRPr sz="1879">
              <a:solidFill>
                <a:schemeClr val="dk1"/>
              </a:solidFill>
              <a:latin typeface="Open Sans SemiBold"/>
              <a:ea typeface="Open Sans SemiBold"/>
              <a:cs typeface="Open Sans SemiBold"/>
              <a:sym typeface="Open Sa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9"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b="12495" l="0" r="0" t="12502"/>
          <a:stretch/>
        </p:blipFill>
        <p:spPr>
          <a:xfrm>
            <a:off x="-100725" y="0"/>
            <a:ext cx="9244723" cy="5364948"/>
          </a:xfrm>
          <a:prstGeom prst="rect">
            <a:avLst/>
          </a:prstGeom>
          <a:noFill/>
          <a:ln>
            <a:noFill/>
          </a:ln>
        </p:spPr>
      </p:pic>
      <p:sp>
        <p:nvSpPr>
          <p:cNvPr id="121" name="Google Shape;121;p19"/>
          <p:cNvSpPr txBox="1"/>
          <p:nvPr>
            <p:ph idx="1" type="body"/>
          </p:nvPr>
        </p:nvSpPr>
        <p:spPr>
          <a:xfrm>
            <a:off x="87150" y="538775"/>
            <a:ext cx="4485000" cy="12519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lang="en">
                <a:latin typeface="Calibri"/>
                <a:ea typeface="Calibri"/>
                <a:cs typeface="Calibri"/>
                <a:sym typeface="Calibri"/>
              </a:rPr>
              <a:t>Learn how make short films using a Bolex 16mm film camera, hand-process your film, record field audio, and edit your images and sound by hand and in Adobe Premiere. This is a great class to learn the fundamentals of filmmaking, and no experience in film or video is required.</a:t>
            </a:r>
            <a:endParaRPr sz="1800">
              <a:latin typeface="Calibri"/>
              <a:ea typeface="Calibri"/>
              <a:cs typeface="Calibri"/>
              <a:sym typeface="Calibri"/>
            </a:endParaRPr>
          </a:p>
        </p:txBody>
      </p:sp>
      <p:sp>
        <p:nvSpPr>
          <p:cNvPr id="122" name="Google Shape;122;p19"/>
          <p:cNvSpPr txBox="1"/>
          <p:nvPr>
            <p:ph idx="2" type="body"/>
          </p:nvPr>
        </p:nvSpPr>
        <p:spPr>
          <a:xfrm>
            <a:off x="5590025" y="2415050"/>
            <a:ext cx="3693300" cy="26325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t/>
            </a:r>
            <a:endParaRPr>
              <a:solidFill>
                <a:srgbClr val="FFFFFF"/>
              </a:solidFill>
              <a:latin typeface="Calibri"/>
              <a:ea typeface="Calibri"/>
              <a:cs typeface="Calibri"/>
              <a:sym typeface="Calibri"/>
            </a:endParaRPr>
          </a:p>
          <a:p>
            <a:pPr indent="0" lvl="0" marL="0" rtl="0" algn="l">
              <a:lnSpc>
                <a:spcPct val="95000"/>
              </a:lnSpc>
              <a:spcBef>
                <a:spcPts val="1200"/>
              </a:spcBef>
              <a:spcAft>
                <a:spcPts val="0"/>
              </a:spcAft>
              <a:buSzPts val="1018"/>
              <a:buNone/>
            </a:pPr>
            <a:r>
              <a:rPr lang="en">
                <a:solidFill>
                  <a:srgbClr val="FFFFFF"/>
                </a:solidFill>
                <a:latin typeface="Calibri"/>
                <a:ea typeface="Calibri"/>
                <a:cs typeface="Calibri"/>
                <a:sym typeface="Calibri"/>
              </a:rPr>
              <a:t>Submit 1-2 videos that you  worked  on and     identify your role in the production (writer, director, camera, editor) or submit </a:t>
            </a:r>
            <a:r>
              <a:rPr lang="en">
                <a:solidFill>
                  <a:srgbClr val="FFFFFF"/>
                </a:solidFill>
                <a:latin typeface="Calibri"/>
                <a:ea typeface="Calibri"/>
                <a:cs typeface="Calibri"/>
                <a:sym typeface="Calibri"/>
              </a:rPr>
              <a:t>6-8 photographs, drawings, or other work that reflects your artistic vision. Write about your work in your Artist Statement. (</a:t>
            </a:r>
            <a:r>
              <a:rPr lang="en">
                <a:solidFill>
                  <a:srgbClr val="FFFFFF"/>
                </a:solidFill>
                <a:latin typeface="Calibri"/>
                <a:ea typeface="Calibri"/>
                <a:cs typeface="Calibri"/>
                <a:sym typeface="Calibri"/>
              </a:rPr>
              <a:t>You may also include storyboards or written scripts.)</a:t>
            </a:r>
            <a:endParaRPr>
              <a:solidFill>
                <a:srgbClr val="FFFFFF"/>
              </a:solidFill>
              <a:latin typeface="Calibri"/>
              <a:ea typeface="Calibri"/>
              <a:cs typeface="Calibri"/>
              <a:sym typeface="Calibri"/>
            </a:endParaRPr>
          </a:p>
          <a:p>
            <a:pPr indent="0" lvl="0" marL="0" rtl="0" algn="l">
              <a:lnSpc>
                <a:spcPct val="95000"/>
              </a:lnSpc>
              <a:spcBef>
                <a:spcPts val="1200"/>
              </a:spcBef>
              <a:spcAft>
                <a:spcPts val="0"/>
              </a:spcAft>
              <a:buSzPts val="1018"/>
              <a:buNone/>
            </a:pPr>
            <a:r>
              <a:rPr lang="en">
                <a:solidFill>
                  <a:srgbClr val="FFFFFF"/>
                </a:solidFill>
                <a:latin typeface="Calibri"/>
                <a:ea typeface="Calibri"/>
                <a:cs typeface="Calibri"/>
                <a:sym typeface="Calibri"/>
              </a:rPr>
              <a:t>Submit all files using Google Drive or provide links to the work in your portfolio.</a:t>
            </a:r>
            <a:endParaRPr>
              <a:solidFill>
                <a:srgbClr val="FFFFFF"/>
              </a:solidFill>
              <a:latin typeface="Calibri"/>
              <a:ea typeface="Calibri"/>
              <a:cs typeface="Calibri"/>
              <a:sym typeface="Calibri"/>
            </a:endParaRPr>
          </a:p>
          <a:p>
            <a:pPr indent="0" lvl="0" marL="0" rtl="0" algn="l">
              <a:lnSpc>
                <a:spcPct val="95000"/>
              </a:lnSpc>
              <a:spcBef>
                <a:spcPts val="120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95000"/>
              </a:lnSpc>
              <a:spcBef>
                <a:spcPts val="1200"/>
              </a:spcBef>
              <a:spcAft>
                <a:spcPts val="1200"/>
              </a:spcAft>
              <a:buSzPts val="1018"/>
              <a:buNone/>
            </a:pPr>
            <a:r>
              <a:t/>
            </a:r>
            <a:endParaRPr sz="1200"/>
          </a:p>
        </p:txBody>
      </p:sp>
      <p:sp>
        <p:nvSpPr>
          <p:cNvPr id="123" name="Google Shape;123;p19"/>
          <p:cNvSpPr txBox="1"/>
          <p:nvPr>
            <p:ph type="title"/>
          </p:nvPr>
        </p:nvSpPr>
        <p:spPr>
          <a:xfrm>
            <a:off x="87150" y="0"/>
            <a:ext cx="3122700" cy="648300"/>
          </a:xfrm>
          <a:prstGeom prst="rect">
            <a:avLst/>
          </a:prstGeom>
          <a:noFill/>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3700">
                <a:solidFill>
                  <a:schemeClr val="accent6"/>
                </a:solidFill>
                <a:latin typeface="Open Sans"/>
                <a:ea typeface="Open Sans"/>
                <a:cs typeface="Open Sans"/>
                <a:sym typeface="Open Sans"/>
              </a:rPr>
              <a:t>FILMMAKING</a:t>
            </a:r>
            <a:endParaRPr b="1" sz="5300">
              <a:solidFill>
                <a:schemeClr val="accent6"/>
              </a:solidFill>
              <a:latin typeface="Open Sans"/>
              <a:ea typeface="Open Sans"/>
              <a:cs typeface="Open Sans"/>
              <a:sym typeface="Open Sans"/>
            </a:endParaRPr>
          </a:p>
        </p:txBody>
      </p:sp>
      <p:pic>
        <p:nvPicPr>
          <p:cNvPr id="124" name="Google Shape;124;p19"/>
          <p:cNvPicPr preferRelativeResize="0"/>
          <p:nvPr/>
        </p:nvPicPr>
        <p:blipFill>
          <a:blip r:embed="rId4">
            <a:alphaModFix/>
          </a:blip>
          <a:stretch>
            <a:fillRect/>
          </a:stretch>
        </p:blipFill>
        <p:spPr>
          <a:xfrm flipH="1">
            <a:off x="220100" y="2748325"/>
            <a:ext cx="1916100" cy="2193600"/>
          </a:xfrm>
          <a:prstGeom prst="ellipse">
            <a:avLst/>
          </a:prstGeom>
          <a:noFill/>
          <a:ln>
            <a:noFill/>
          </a:ln>
        </p:spPr>
      </p:pic>
      <p:pic>
        <p:nvPicPr>
          <p:cNvPr id="125" name="Google Shape;125;p19"/>
          <p:cNvPicPr preferRelativeResize="0"/>
          <p:nvPr/>
        </p:nvPicPr>
        <p:blipFill>
          <a:blip r:embed="rId5">
            <a:alphaModFix/>
          </a:blip>
          <a:stretch>
            <a:fillRect/>
          </a:stretch>
        </p:blipFill>
        <p:spPr>
          <a:xfrm>
            <a:off x="4902675" y="221450"/>
            <a:ext cx="2196900" cy="21936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txBox="1"/>
          <p:nvPr>
            <p:ph type="title"/>
          </p:nvPr>
        </p:nvSpPr>
        <p:spPr>
          <a:xfrm>
            <a:off x="477325" y="0"/>
            <a:ext cx="8294100" cy="657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380">
                <a:latin typeface="Georgia"/>
                <a:ea typeface="Georgia"/>
                <a:cs typeface="Georgia"/>
                <a:sym typeface="Georgia"/>
              </a:rPr>
              <a:t>Filmmaking </a:t>
            </a:r>
            <a:r>
              <a:rPr lang="en" sz="3380">
                <a:latin typeface="Georgia"/>
                <a:ea typeface="Georgia"/>
                <a:cs typeface="Georgia"/>
                <a:sym typeface="Georgia"/>
              </a:rPr>
              <a:t>Application Artist Statement </a:t>
            </a:r>
            <a:endParaRPr sz="3380">
              <a:latin typeface="Georgia"/>
              <a:ea typeface="Georgia"/>
              <a:cs typeface="Georgia"/>
              <a:sym typeface="Georgia"/>
            </a:endParaRPr>
          </a:p>
        </p:txBody>
      </p:sp>
      <p:sp>
        <p:nvSpPr>
          <p:cNvPr id="131" name="Google Shape;131;p20"/>
          <p:cNvSpPr txBox="1"/>
          <p:nvPr>
            <p:ph idx="1" type="body"/>
          </p:nvPr>
        </p:nvSpPr>
        <p:spPr>
          <a:xfrm>
            <a:off x="477325" y="558725"/>
            <a:ext cx="8425500" cy="509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523"/>
              <a:buNone/>
            </a:pPr>
            <a:r>
              <a:rPr lang="en" sz="1300">
                <a:latin typeface="Calibri"/>
                <a:ea typeface="Calibri"/>
                <a:cs typeface="Calibri"/>
                <a:sym typeface="Calibri"/>
              </a:rPr>
              <a:t>Write about the work that you created independently or that you collaborated on - be sure to identify your role in the production (writer, director, camera, editor, etc) work in your Artist Statement</a:t>
            </a:r>
            <a:r>
              <a:rPr b="1" i="1" lang="en" sz="1300">
                <a:latin typeface="Calibri"/>
                <a:ea typeface="Calibri"/>
                <a:cs typeface="Calibri"/>
                <a:sym typeface="Calibri"/>
              </a:rPr>
              <a:t>. (250 words max.)</a:t>
            </a:r>
            <a:endParaRPr b="1" i="1" sz="1300">
              <a:latin typeface="Calibri"/>
              <a:ea typeface="Calibri"/>
              <a:cs typeface="Calibri"/>
              <a:sym typeface="Calibri"/>
            </a:endParaRPr>
          </a:p>
        </p:txBody>
      </p:sp>
      <p:sp>
        <p:nvSpPr>
          <p:cNvPr id="132" name="Google Shape;132;p20"/>
          <p:cNvSpPr txBox="1"/>
          <p:nvPr/>
        </p:nvSpPr>
        <p:spPr>
          <a:xfrm>
            <a:off x="477325" y="1330325"/>
            <a:ext cx="8482800" cy="3561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[Type here]</a:t>
            </a:r>
            <a:endParaRPr sz="1200">
              <a:solidFill>
                <a:schemeClr val="dk1"/>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36" name="Shape 136"/>
        <p:cNvGrpSpPr/>
        <p:nvPr/>
      </p:nvGrpSpPr>
      <p:grpSpPr>
        <a:xfrm>
          <a:off x="0" y="0"/>
          <a:ext cx="0" cy="0"/>
          <a:chOff x="0" y="0"/>
          <a:chExt cx="0" cy="0"/>
        </a:xfrm>
      </p:grpSpPr>
      <p:sp>
        <p:nvSpPr>
          <p:cNvPr id="137" name="Google Shape;137;p21"/>
          <p:cNvSpPr txBox="1"/>
          <p:nvPr>
            <p:ph type="title"/>
          </p:nvPr>
        </p:nvSpPr>
        <p:spPr>
          <a:xfrm>
            <a:off x="503650" y="2943550"/>
            <a:ext cx="2757900" cy="701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3700">
                <a:solidFill>
                  <a:srgbClr val="FF00FF"/>
                </a:solidFill>
                <a:latin typeface="Open Sans"/>
                <a:ea typeface="Open Sans"/>
                <a:cs typeface="Open Sans"/>
                <a:sym typeface="Open Sans"/>
              </a:rPr>
              <a:t>VIDEO ART</a:t>
            </a:r>
            <a:endParaRPr b="1" sz="5300">
              <a:solidFill>
                <a:srgbClr val="FF00FF"/>
              </a:solidFill>
              <a:latin typeface="Open Sans"/>
              <a:ea typeface="Open Sans"/>
              <a:cs typeface="Open Sans"/>
              <a:sym typeface="Open Sans"/>
            </a:endParaRPr>
          </a:p>
        </p:txBody>
      </p:sp>
      <p:sp>
        <p:nvSpPr>
          <p:cNvPr id="138" name="Google Shape;138;p21"/>
          <p:cNvSpPr txBox="1"/>
          <p:nvPr>
            <p:ph idx="1" type="body"/>
          </p:nvPr>
        </p:nvSpPr>
        <p:spPr>
          <a:xfrm>
            <a:off x="270000" y="3699888"/>
            <a:ext cx="4302000" cy="1134000"/>
          </a:xfrm>
          <a:prstGeom prst="rect">
            <a:avLst/>
          </a:prstGeom>
          <a:solidFill>
            <a:srgbClr val="D9D9D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a:latin typeface="Calibri"/>
                <a:ea typeface="Calibri"/>
                <a:cs typeface="Calibri"/>
                <a:sym typeface="Calibri"/>
              </a:rPr>
              <a:t>This class explores video as an artistic medium that can communicate ideas through story, sound, and image. You will learn digital camera skills, studio lighting, field audio recording and digital editing tools on Adobe Suite.</a:t>
            </a:r>
            <a:endParaRPr>
              <a:latin typeface="Calibri"/>
              <a:ea typeface="Calibri"/>
              <a:cs typeface="Calibri"/>
              <a:sym typeface="Calibri"/>
            </a:endParaRPr>
          </a:p>
          <a:p>
            <a:pPr indent="0" lvl="0" marL="0" rtl="0" algn="l">
              <a:lnSpc>
                <a:spcPct val="150000"/>
              </a:lnSpc>
              <a:spcBef>
                <a:spcPts val="1200"/>
              </a:spcBef>
              <a:spcAft>
                <a:spcPts val="0"/>
              </a:spcAft>
              <a:buClr>
                <a:schemeClr val="dk1"/>
              </a:buClr>
              <a:buSzPts val="1100"/>
              <a:buFont typeface="Arial"/>
              <a:buNone/>
            </a:pPr>
            <a:r>
              <a:rPr lang="en" sz="1200"/>
              <a:t> </a:t>
            </a:r>
            <a:endParaRPr sz="1200"/>
          </a:p>
          <a:p>
            <a:pPr indent="0" lvl="0" marL="0" rtl="0" algn="l">
              <a:spcBef>
                <a:spcPts val="1200"/>
              </a:spcBef>
              <a:spcAft>
                <a:spcPts val="1200"/>
              </a:spcAft>
              <a:buNone/>
            </a:pPr>
            <a:r>
              <a:t/>
            </a:r>
            <a:endParaRPr sz="1500"/>
          </a:p>
        </p:txBody>
      </p:sp>
      <p:sp>
        <p:nvSpPr>
          <p:cNvPr id="139" name="Google Shape;139;p21"/>
          <p:cNvSpPr txBox="1"/>
          <p:nvPr>
            <p:ph idx="2" type="body"/>
          </p:nvPr>
        </p:nvSpPr>
        <p:spPr>
          <a:xfrm>
            <a:off x="4743950" y="2888225"/>
            <a:ext cx="4302000" cy="2028000"/>
          </a:xfrm>
          <a:prstGeom prst="rect">
            <a:avLst/>
          </a:prstGeom>
        </p:spPr>
        <p:txBody>
          <a:bodyPr anchorCtr="0" anchor="t" bIns="91425" lIns="91425" spcFirstLastPara="1" rIns="91425" wrap="square" tIns="91425">
            <a:noAutofit/>
          </a:bodyPr>
          <a:lstStyle/>
          <a:p>
            <a:pPr indent="0" lvl="0" marL="0" rtl="0" algn="l">
              <a:lnSpc>
                <a:spcPct val="100000"/>
              </a:lnSpc>
              <a:spcBef>
                <a:spcPts val="1200"/>
              </a:spcBef>
              <a:spcAft>
                <a:spcPts val="0"/>
              </a:spcAft>
              <a:buClr>
                <a:schemeClr val="dk1"/>
              </a:buClr>
              <a:buSzPts val="1100"/>
              <a:buFont typeface="Arial"/>
              <a:buNone/>
            </a:pPr>
            <a:r>
              <a:rPr lang="en">
                <a:latin typeface="Calibri"/>
                <a:ea typeface="Calibri"/>
                <a:cs typeface="Calibri"/>
                <a:sym typeface="Calibri"/>
              </a:rPr>
              <a:t>In your portfolio, submit up to 2 videos that you created via Google Drive or link (Youtube or Vimeo) and describe  the work </a:t>
            </a:r>
            <a:r>
              <a:rPr lang="en">
                <a:latin typeface="Calibri"/>
                <a:ea typeface="Calibri"/>
                <a:cs typeface="Calibri"/>
                <a:sym typeface="Calibri"/>
              </a:rPr>
              <a:t>in your Artist Statement. I</a:t>
            </a:r>
            <a:r>
              <a:rPr lang="en">
                <a:latin typeface="Calibri"/>
                <a:ea typeface="Calibri"/>
                <a:cs typeface="Calibri"/>
                <a:sym typeface="Calibri"/>
              </a:rPr>
              <a:t>dentify your role in the production (writer, director, camera, editor, etc) You may also include storyboards or short scripts.</a:t>
            </a:r>
            <a:endParaRPr>
              <a:latin typeface="Calibri"/>
              <a:ea typeface="Calibri"/>
              <a:cs typeface="Calibri"/>
              <a:sym typeface="Calibri"/>
            </a:endParaRPr>
          </a:p>
          <a:p>
            <a:pPr indent="0" lvl="0" marL="0" rtl="0" algn="l">
              <a:lnSpc>
                <a:spcPct val="95000"/>
              </a:lnSpc>
              <a:spcBef>
                <a:spcPts val="1200"/>
              </a:spcBef>
              <a:spcAft>
                <a:spcPts val="1200"/>
              </a:spcAft>
              <a:buClr>
                <a:schemeClr val="dk1"/>
              </a:buClr>
              <a:buSzPts val="1100"/>
              <a:buFont typeface="Arial"/>
              <a:buNone/>
            </a:pPr>
            <a:r>
              <a:rPr lang="en">
                <a:latin typeface="Calibri"/>
                <a:ea typeface="Calibri"/>
                <a:cs typeface="Calibri"/>
                <a:sym typeface="Calibri"/>
              </a:rPr>
              <a:t>If you have no prior experience in video production, explain in your artist statement why you wish to study video at NYSSSA.</a:t>
            </a:r>
            <a:endParaRPr sz="1200"/>
          </a:p>
        </p:txBody>
      </p:sp>
      <p:pic>
        <p:nvPicPr>
          <p:cNvPr id="140" name="Google Shape;140;p21"/>
          <p:cNvPicPr preferRelativeResize="0"/>
          <p:nvPr/>
        </p:nvPicPr>
        <p:blipFill rotWithShape="1">
          <a:blip r:embed="rId3">
            <a:alphaModFix/>
          </a:blip>
          <a:srcRect b="9676" l="0" r="0" t="9684"/>
          <a:stretch/>
        </p:blipFill>
        <p:spPr>
          <a:xfrm>
            <a:off x="156561" y="39200"/>
            <a:ext cx="3105000" cy="2849100"/>
          </a:xfrm>
          <a:prstGeom prst="ellipse">
            <a:avLst/>
          </a:prstGeom>
          <a:noFill/>
          <a:ln>
            <a:noFill/>
          </a:ln>
        </p:spPr>
      </p:pic>
      <p:pic>
        <p:nvPicPr>
          <p:cNvPr id="141" name="Google Shape;141;p21"/>
          <p:cNvPicPr preferRelativeResize="0"/>
          <p:nvPr/>
        </p:nvPicPr>
        <p:blipFill>
          <a:blip r:embed="rId4">
            <a:alphaModFix/>
          </a:blip>
          <a:stretch>
            <a:fillRect/>
          </a:stretch>
        </p:blipFill>
        <p:spPr>
          <a:xfrm>
            <a:off x="3261550" y="107448"/>
            <a:ext cx="2940600" cy="2712600"/>
          </a:xfrm>
          <a:prstGeom prst="ellipse">
            <a:avLst/>
          </a:prstGeom>
          <a:noFill/>
          <a:ln>
            <a:noFill/>
          </a:ln>
        </p:spPr>
      </p:pic>
      <p:pic>
        <p:nvPicPr>
          <p:cNvPr id="142" name="Google Shape;142;p21"/>
          <p:cNvPicPr preferRelativeResize="0"/>
          <p:nvPr/>
        </p:nvPicPr>
        <p:blipFill>
          <a:blip r:embed="rId5">
            <a:alphaModFix/>
          </a:blip>
          <a:stretch>
            <a:fillRect/>
          </a:stretch>
        </p:blipFill>
        <p:spPr>
          <a:xfrm>
            <a:off x="6195600" y="62265"/>
            <a:ext cx="2757900" cy="27270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