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Economica"/>
      <p:regular r:id="rId12"/>
      <p:bold r:id="rId13"/>
      <p:italic r:id="rId14"/>
      <p:boldItalic r:id="rId15"/>
    </p:embeddedFont>
    <p:embeddedFont>
      <p:font typeface="Montserrat"/>
      <p:regular r:id="rId16"/>
      <p:bold r:id="rId17"/>
      <p:italic r:id="rId18"/>
      <p:boldItalic r:id="rId19"/>
    </p:embeddedFont>
    <p:embeddedFont>
      <p:font typeface="Oswald"/>
      <p:regular r:id="rId20"/>
      <p:bold r:id="rId21"/>
    </p:embeddedFont>
    <p:embeddedFont>
      <p:font typeface="Open Sans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regular.fntdata"/><Relationship Id="rId22" Type="http://schemas.openxmlformats.org/officeDocument/2006/relationships/font" Target="fonts/OpenSans-regular.fntdata"/><Relationship Id="rId21" Type="http://schemas.openxmlformats.org/officeDocument/2006/relationships/font" Target="fonts/Oswald-bold.fntdata"/><Relationship Id="rId24" Type="http://schemas.openxmlformats.org/officeDocument/2006/relationships/font" Target="fonts/OpenSans-italic.fntdata"/><Relationship Id="rId23" Type="http://schemas.openxmlformats.org/officeDocument/2006/relationships/font" Target="fonts/Open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Economica-bold.fntdata"/><Relationship Id="rId12" Type="http://schemas.openxmlformats.org/officeDocument/2006/relationships/font" Target="fonts/Economica-regular.fntdata"/><Relationship Id="rId15" Type="http://schemas.openxmlformats.org/officeDocument/2006/relationships/font" Target="fonts/Economica-boldItalic.fntdata"/><Relationship Id="rId14" Type="http://schemas.openxmlformats.org/officeDocument/2006/relationships/font" Target="fonts/Economica-italic.fntdata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19" Type="http://schemas.openxmlformats.org/officeDocument/2006/relationships/font" Target="fonts/Montserrat-boldItalic.fntdata"/><Relationship Id="rId18" Type="http://schemas.openxmlformats.org/officeDocument/2006/relationships/font" Target="fonts/Montserra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05655ad2f1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05655ad2f1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05655ad2f1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05655ad2f1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05655ad2f1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05655ad2f1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05655ad2f1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05655ad2f1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05655ad2f1_0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05655ad2f1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05655ad2f1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05655ad2f1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123825" y="3053800"/>
            <a:ext cx="5126700" cy="1056900"/>
          </a:xfrm>
          <a:prstGeom prst="rect">
            <a:avLst/>
          </a:prstGeom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8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Portfolio Guide for 2025 THEATRE Applications </a:t>
            </a:r>
            <a:endParaRPr b="1" sz="7100">
              <a:solidFill>
                <a:srgbClr val="1E4387"/>
              </a:solidFill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1050" y="0"/>
            <a:ext cx="3772950" cy="262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71050" y="2628200"/>
            <a:ext cx="3772950" cy="25153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/>
          <p:nvPr/>
        </p:nvSpPr>
        <p:spPr>
          <a:xfrm>
            <a:off x="123825" y="737875"/>
            <a:ext cx="4941600" cy="19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lang="en" sz="4135">
                <a:solidFill>
                  <a:srgbClr val="1E4387"/>
                </a:solidFill>
                <a:latin typeface="Oswald"/>
                <a:ea typeface="Oswald"/>
                <a:cs typeface="Oswald"/>
                <a:sym typeface="Oswald"/>
              </a:rPr>
              <a:t>NEW YORK STATE </a:t>
            </a:r>
            <a:endParaRPr b="1" sz="4135">
              <a:solidFill>
                <a:srgbClr val="1E4387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b="1" lang="en" sz="4135">
                <a:solidFill>
                  <a:srgbClr val="1E4387"/>
                </a:solidFill>
                <a:latin typeface="Oswald"/>
                <a:ea typeface="Oswald"/>
                <a:cs typeface="Oswald"/>
                <a:sym typeface="Oswald"/>
              </a:rPr>
              <a:t>SUMMER SCHOOL OF THE ARTS</a:t>
            </a:r>
            <a:endParaRPr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46900" y="2488425"/>
            <a:ext cx="2549624" cy="101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EAD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46450" y="0"/>
            <a:ext cx="5628300" cy="74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50" u="sng">
                <a:solidFill>
                  <a:srgbClr val="1E4387"/>
                </a:solidFill>
                <a:latin typeface="Georgia"/>
                <a:ea typeface="Georgia"/>
                <a:cs typeface="Georgia"/>
                <a:sym typeface="Georgia"/>
              </a:rPr>
              <a:t>Audition Notes</a:t>
            </a:r>
            <a:endParaRPr b="1" sz="3350" u="sng">
              <a:solidFill>
                <a:srgbClr val="1E438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96250" y="852325"/>
            <a:ext cx="5336100" cy="411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Applicants must submit a recorded audition online consisting of both a memorized classical monologue and a contemporary monologue, each no longer than 2 minutes in length. 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Selections should be from well-known, published plays (not musicals), and should reflect contrasting moods and/or characters. 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Students will be rated on honesty, interpretation, diction/voice, and relaxation/concentration.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addition to monologues, students must record themselves answering the following questions. 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9562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rabi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Why do you want to attend this program?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9562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rabi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do you expect from this program?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9562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rabi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shows have you done in the past year or two?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9562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rabi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show is your favorite and why?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9562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  <a:buAutoNum type="arabicPeriod"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tell us about someone who inspires you.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5000" y="0"/>
            <a:ext cx="3429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251125" y="1205725"/>
            <a:ext cx="8621400" cy="26964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130175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50"/>
              <a:buFont typeface="Calibri"/>
              <a:buAutoNum type="arabicPeriod"/>
            </a:pPr>
            <a:r>
              <a:rPr lang="en" sz="1550">
                <a:solidFill>
                  <a:srgbClr val="4343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After you’ve downloaded this presentation, open it in Google Slides (File     Open     Upload)</a:t>
            </a:r>
            <a:endParaRPr sz="145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257175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34343"/>
              </a:buClr>
              <a:buSzPts val="1450"/>
              <a:buFont typeface="Calibri"/>
              <a:buAutoNum type="arabicPeriod"/>
            </a:pPr>
            <a:r>
              <a:rPr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Insert videos or links to your auditions. </a:t>
            </a:r>
            <a:endParaRPr sz="145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257175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34343"/>
              </a:buClr>
              <a:buSzPts val="1450"/>
              <a:buFont typeface="Calibri"/>
              <a:buAutoNum type="arabicPeriod"/>
            </a:pPr>
            <a:r>
              <a:rPr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Change the title of the presentation in the upper left corner of your screen using the format </a:t>
            </a:r>
            <a:r>
              <a:rPr i="1"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Lastname_Portfolio</a:t>
            </a:r>
            <a:r>
              <a:rPr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5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257175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34343"/>
              </a:buClr>
              <a:buSzPts val="1450"/>
              <a:buFont typeface="Century Gothic"/>
              <a:buAutoNum type="arabicPeriod"/>
            </a:pPr>
            <a:r>
              <a:rPr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Check your sharing settings. </a:t>
            </a:r>
            <a:r>
              <a:rPr b="1"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Change to “anyone on the internet with this link can view.” </a:t>
            </a:r>
            <a:endParaRPr b="1" sz="145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257175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434343"/>
              </a:buClr>
              <a:buSzPts val="1450"/>
              <a:buFont typeface="Calibri"/>
              <a:buAutoNum type="arabicPeriod"/>
            </a:pPr>
            <a:r>
              <a:rPr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Make a Google folder titled as </a:t>
            </a:r>
            <a:r>
              <a:rPr i="1"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LastName_FirstName_SOT</a:t>
            </a:r>
            <a:r>
              <a:rPr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. Check the sharing settings on your Google folder. Change to “</a:t>
            </a:r>
            <a:r>
              <a:rPr b="1"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anyone on the internet with this link can view</a:t>
            </a:r>
            <a:r>
              <a:rPr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.” Place your slide show into the folder. </a:t>
            </a:r>
            <a:endParaRPr sz="145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257175" rtl="0" algn="l">
              <a:lnSpc>
                <a:spcPct val="100000"/>
              </a:lnSpc>
              <a:spcBef>
                <a:spcPts val="700"/>
              </a:spcBef>
              <a:spcAft>
                <a:spcPts val="700"/>
              </a:spcAft>
              <a:buClr>
                <a:srgbClr val="434343"/>
              </a:buClr>
              <a:buSzPts val="1450"/>
              <a:buFont typeface="Calibri"/>
              <a:buAutoNum type="arabicPeriod"/>
            </a:pPr>
            <a:r>
              <a:rPr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Share your folder with </a:t>
            </a:r>
            <a:r>
              <a:rPr b="1" lang="en" sz="145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nysssa@nysed.gov</a:t>
            </a:r>
            <a:endParaRPr b="1" sz="145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38250" y="140625"/>
            <a:ext cx="90675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 u="sng">
                <a:solidFill>
                  <a:srgbClr val="1E4387"/>
                </a:solidFill>
                <a:latin typeface="Georgia"/>
                <a:ea typeface="Georgia"/>
                <a:cs typeface="Georgia"/>
                <a:sym typeface="Georgia"/>
              </a:rPr>
              <a:t>CREATE YOUR AUDITION PORTFOLIO</a:t>
            </a:r>
            <a:endParaRPr b="1" sz="3000" u="sng">
              <a:solidFill>
                <a:srgbClr val="1E438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15"/>
          <p:cNvSpPr/>
          <p:nvPr/>
        </p:nvSpPr>
        <p:spPr>
          <a:xfrm>
            <a:off x="6455625" y="1397625"/>
            <a:ext cx="161700" cy="60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7081725" y="1397625"/>
            <a:ext cx="201900" cy="60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type="title"/>
          </p:nvPr>
        </p:nvSpPr>
        <p:spPr>
          <a:xfrm>
            <a:off x="0" y="0"/>
            <a:ext cx="9079200" cy="64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1E4387"/>
                </a:solidFill>
                <a:latin typeface="Georgia"/>
                <a:ea typeface="Georgia"/>
                <a:cs typeface="Georgia"/>
                <a:sym typeface="Georgia"/>
              </a:rPr>
              <a:t>Classical Monologue Link</a:t>
            </a:r>
            <a:endParaRPr sz="3500">
              <a:solidFill>
                <a:srgbClr val="1E438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[Insert your link here or directly insert Google Drive video onto this slide]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66650" y="0"/>
            <a:ext cx="9077400" cy="70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1E4387"/>
                </a:solidFill>
                <a:latin typeface="Georgia"/>
                <a:ea typeface="Georgia"/>
                <a:cs typeface="Georgia"/>
                <a:sym typeface="Georgia"/>
              </a:rPr>
              <a:t>Contemporary Monologue Link</a:t>
            </a:r>
            <a:endParaRPr sz="3500">
              <a:solidFill>
                <a:srgbClr val="1E438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[Insert your link here or directly insert Google Drive video onto this slide]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0" y="0"/>
            <a:ext cx="9144000" cy="65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1E4387"/>
                </a:solidFill>
                <a:latin typeface="Georgia"/>
                <a:ea typeface="Georgia"/>
                <a:cs typeface="Georgia"/>
                <a:sym typeface="Georgia"/>
              </a:rPr>
              <a:t>Application Interview Questions</a:t>
            </a:r>
            <a:endParaRPr sz="3500">
              <a:solidFill>
                <a:srgbClr val="1E438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11700" y="1218500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[Insert your link here or directly insert Google Drive video onto this slide]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