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Economica"/>
      <p:regular r:id="rId21"/>
      <p:bold r:id="rId22"/>
      <p:italic r:id="rId23"/>
      <p:boldItalic r:id="rId24"/>
    </p:embeddedFont>
    <p:embeddedFont>
      <p:font typeface="Playfair Display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PT Sans Narrow"/>
      <p:regular r:id="rId33"/>
      <p:bold r:id="rId34"/>
    </p:embeddedFont>
    <p:embeddedFont>
      <p:font typeface="Oswald"/>
      <p:regular r:id="rId35"/>
      <p:bold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4.xml"/><Relationship Id="rId22" Type="http://schemas.openxmlformats.org/officeDocument/2006/relationships/font" Target="fonts/Economica-bold.fntdata"/><Relationship Id="rId21" Type="http://schemas.openxmlformats.org/officeDocument/2006/relationships/font" Target="fonts/Economica-regular.fntdata"/><Relationship Id="rId24" Type="http://schemas.openxmlformats.org/officeDocument/2006/relationships/font" Target="fonts/Economica-boldItalic.fntdata"/><Relationship Id="rId23" Type="http://schemas.openxmlformats.org/officeDocument/2006/relationships/font" Target="fonts/Economic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PTSansNarrow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schemas.openxmlformats.org/officeDocument/2006/relationships/font" Target="fonts/Oswald-regular.fntdata"/><Relationship Id="rId12" Type="http://schemas.openxmlformats.org/officeDocument/2006/relationships/slide" Target="slides/slide6.xml"/><Relationship Id="rId34" Type="http://schemas.openxmlformats.org/officeDocument/2006/relationships/font" Target="fonts/PTSansNarrow-bold.fntdata"/><Relationship Id="rId15" Type="http://schemas.openxmlformats.org/officeDocument/2006/relationships/slide" Target="slides/slide9.xml"/><Relationship Id="rId37" Type="http://schemas.openxmlformats.org/officeDocument/2006/relationships/font" Target="fonts/OpenSans-regular.fntdata"/><Relationship Id="rId14" Type="http://schemas.openxmlformats.org/officeDocument/2006/relationships/slide" Target="slides/slide8.xml"/><Relationship Id="rId36" Type="http://schemas.openxmlformats.org/officeDocument/2006/relationships/font" Target="fonts/Oswald-bold.fntdata"/><Relationship Id="rId17" Type="http://schemas.openxmlformats.org/officeDocument/2006/relationships/slide" Target="slides/slide11.xml"/><Relationship Id="rId39" Type="http://schemas.openxmlformats.org/officeDocument/2006/relationships/font" Target="fonts/OpenSans-italic.fntdata"/><Relationship Id="rId16" Type="http://schemas.openxmlformats.org/officeDocument/2006/relationships/slide" Target="slides/slide10.xml"/><Relationship Id="rId38" Type="http://schemas.openxmlformats.org/officeDocument/2006/relationships/font" Target="fonts/OpenSans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495160cd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495160cd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55ca830bd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055ca830bd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55ca830bd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055ca830bd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55ca830bd_1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55ca830bd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55ca830bd_1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055ca830bd_1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55ca830bd_1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055ca830bd_1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495160cd0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495160cd0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495160cd0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0495160cd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55ca830bd_1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55ca830bd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55ca830bd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055ca830bd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55ca830bd_1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55ca830bd_1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55ca830bd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55ca830bd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55ca830bd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055ca830bd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55ca830bd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055ca830bd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0" name="Google Shape;60;p14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6" name="Google Shape;66;p15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3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3650250" y="415950"/>
            <a:ext cx="4861800" cy="21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4135">
                <a:solidFill>
                  <a:srgbClr val="1E4387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NEW YORK STATE </a:t>
            </a:r>
            <a:endParaRPr b="1" sz="4135">
              <a:solidFill>
                <a:srgbClr val="1E4387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4135">
                <a:solidFill>
                  <a:srgbClr val="1E4387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SUMMER SCHOOL OF THE ARTS</a:t>
            </a:r>
            <a:endParaRPr b="1" sz="7100">
              <a:highlight>
                <a:schemeClr val="lt1"/>
              </a:highlight>
            </a:endParaRPr>
          </a:p>
        </p:txBody>
      </p:sp>
      <p:pic>
        <p:nvPicPr>
          <p:cNvPr id="112" name="Google Shape;112;p25" title="IMG_3089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25550"/>
            <a:ext cx="3520302" cy="281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 title="20240722_zahir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20302" cy="23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800" y="2251475"/>
            <a:ext cx="3036500" cy="109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/>
          <p:nvPr/>
        </p:nvSpPr>
        <p:spPr>
          <a:xfrm>
            <a:off x="3816000" y="3206075"/>
            <a:ext cx="4530300" cy="1056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80">
                <a:latin typeface="Montserrat"/>
                <a:ea typeface="Montserrat"/>
                <a:cs typeface="Montserrat"/>
                <a:sym typeface="Montserrat"/>
              </a:rPr>
              <a:t>Portfolio Guide for 2025 VISUAL ARTS Applications </a:t>
            </a:r>
            <a:endParaRPr b="1" sz="7100">
              <a:solidFill>
                <a:srgbClr val="1E438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/>
          <p:nvPr/>
        </p:nvSpPr>
        <p:spPr>
          <a:xfrm>
            <a:off x="1374150" y="711000"/>
            <a:ext cx="6395700" cy="416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34"/>
          <p:cNvSpPr txBox="1"/>
          <p:nvPr>
            <p:ph idx="4294967295" type="title"/>
          </p:nvPr>
        </p:nvSpPr>
        <p:spPr>
          <a:xfrm>
            <a:off x="0" y="0"/>
            <a:ext cx="2611500" cy="7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7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Artwork #6</a:t>
            </a:r>
            <a:endParaRPr sz="390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/>
          <p:nvPr/>
        </p:nvSpPr>
        <p:spPr>
          <a:xfrm>
            <a:off x="1380900" y="711000"/>
            <a:ext cx="6382200" cy="416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35"/>
          <p:cNvSpPr txBox="1"/>
          <p:nvPr>
            <p:ph idx="4294967295" type="title"/>
          </p:nvPr>
        </p:nvSpPr>
        <p:spPr>
          <a:xfrm>
            <a:off x="0" y="0"/>
            <a:ext cx="2611500" cy="7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7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Artwork #7</a:t>
            </a:r>
            <a:endParaRPr sz="390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/>
          <p:nvPr/>
        </p:nvSpPr>
        <p:spPr>
          <a:xfrm>
            <a:off x="1360650" y="711000"/>
            <a:ext cx="6422700" cy="416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36"/>
          <p:cNvSpPr txBox="1"/>
          <p:nvPr>
            <p:ph idx="4294967295" type="title"/>
          </p:nvPr>
        </p:nvSpPr>
        <p:spPr>
          <a:xfrm>
            <a:off x="0" y="0"/>
            <a:ext cx="2611500" cy="7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7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Artwork #8</a:t>
            </a:r>
            <a:endParaRPr sz="390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/>
          <p:nvPr/>
        </p:nvSpPr>
        <p:spPr>
          <a:xfrm>
            <a:off x="1367400" y="711000"/>
            <a:ext cx="6409200" cy="416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37"/>
          <p:cNvSpPr txBox="1"/>
          <p:nvPr>
            <p:ph idx="4294967295" type="title"/>
          </p:nvPr>
        </p:nvSpPr>
        <p:spPr>
          <a:xfrm>
            <a:off x="0" y="0"/>
            <a:ext cx="2611500" cy="7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7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Artwork #9</a:t>
            </a:r>
            <a:endParaRPr sz="390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/>
          <p:nvPr/>
        </p:nvSpPr>
        <p:spPr>
          <a:xfrm>
            <a:off x="1360650" y="711000"/>
            <a:ext cx="6422700" cy="416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38"/>
          <p:cNvSpPr txBox="1"/>
          <p:nvPr>
            <p:ph idx="4294967295" type="title"/>
          </p:nvPr>
        </p:nvSpPr>
        <p:spPr>
          <a:xfrm>
            <a:off x="0" y="0"/>
            <a:ext cx="2611500" cy="7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7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Artwork #10</a:t>
            </a:r>
            <a:endParaRPr sz="390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idx="1" type="body"/>
          </p:nvPr>
        </p:nvSpPr>
        <p:spPr>
          <a:xfrm>
            <a:off x="38250" y="764625"/>
            <a:ext cx="8911200" cy="4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257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50"/>
              <a:buFont typeface="Times New Roman"/>
              <a:buAutoNum type="arabicPeriod"/>
            </a:pPr>
            <a:r>
              <a:rPr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you’ve downloaded this presentation, open it in Google Slides (File    Open    Upload)</a:t>
            </a:r>
            <a:endParaRPr sz="155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57175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550"/>
              <a:buFont typeface="Times New Roman"/>
              <a:buAutoNum type="arabicPeriod"/>
            </a:pPr>
            <a:r>
              <a:rPr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Respond to the Artist Statement prompt. Your response should fit the text box provided. </a:t>
            </a:r>
            <a:endParaRPr sz="155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6525" lvl="0" marL="17145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550"/>
              <a:buFont typeface="Times New Roman"/>
              <a:buAutoNum type="arabicPeriod"/>
            </a:pPr>
            <a:r>
              <a:rPr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 8-10 images; one image per slide.</a:t>
            </a:r>
            <a:endParaRPr sz="155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57175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550"/>
              <a:buFont typeface="Times New Roman"/>
              <a:buAutoNum type="arabicPeriod"/>
            </a:pPr>
            <a:r>
              <a:rPr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one artwork photo per slide. Make the artwork image as large as possible without touching the slide edges. Include the artwork’s title, dimensions, and medium as well.</a:t>
            </a:r>
            <a:endParaRPr sz="155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57175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550"/>
              <a:buFont typeface="Times New Roman"/>
              <a:buAutoNum type="arabicPeriod"/>
            </a:pPr>
            <a:r>
              <a:rPr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title of the presentation in the upper left corner of your screen using the format </a:t>
            </a:r>
            <a:r>
              <a:rPr b="1" i="1"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Lastname_Portfolio</a:t>
            </a:r>
            <a:r>
              <a:rPr b="1"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155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57175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550"/>
              <a:buFont typeface="Century Gothic"/>
              <a:buAutoNum type="arabicPeriod"/>
            </a:pPr>
            <a:r>
              <a:rPr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your sharing settings. Under general access, </a:t>
            </a:r>
            <a:r>
              <a:rPr b="1"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to “anyone with this link can view.” </a:t>
            </a:r>
            <a:endParaRPr b="1" sz="155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57175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550"/>
              <a:buFont typeface="Calibri"/>
              <a:buAutoNum type="arabicPeriod"/>
            </a:pPr>
            <a:r>
              <a:rPr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a Google folder titled as </a:t>
            </a:r>
            <a:r>
              <a:rPr b="1" i="1"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LastName_FirstName_SVA</a:t>
            </a:r>
            <a:r>
              <a:rPr i="1"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i="1" sz="155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57175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1550"/>
              <a:buFont typeface="Calibri"/>
              <a:buAutoNum type="arabicPeriod"/>
            </a:pPr>
            <a:r>
              <a:rPr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the sharing settings on your Google folder. Change to “</a:t>
            </a:r>
            <a:r>
              <a:rPr b="1"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anyone with this link can view</a:t>
            </a:r>
            <a:r>
              <a:rPr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 Place your slide show into the folder.</a:t>
            </a:r>
            <a:endParaRPr sz="155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57175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434343"/>
              </a:buClr>
              <a:buSzPts val="1550"/>
              <a:buFont typeface="Calibri"/>
              <a:buAutoNum type="arabicPeriod"/>
            </a:pPr>
            <a:r>
              <a:rPr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Share with </a:t>
            </a:r>
            <a:r>
              <a:rPr b="1" lang="en" sz="15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nysssa@nysed.gov</a:t>
            </a:r>
            <a:endParaRPr b="1" sz="15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38250" y="201225"/>
            <a:ext cx="9067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 u="sng">
                <a:solidFill>
                  <a:srgbClr val="1E43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MAKE YOUR VISUAL ARTS PORTFOLIO</a:t>
            </a:r>
            <a:endParaRPr b="1" sz="2800" u="sng">
              <a:solidFill>
                <a:srgbClr val="1E43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6"/>
          <p:cNvSpPr/>
          <p:nvPr/>
        </p:nvSpPr>
        <p:spPr>
          <a:xfrm>
            <a:off x="6199750" y="939850"/>
            <a:ext cx="114600" cy="4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6852800" y="939850"/>
            <a:ext cx="114600" cy="4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title"/>
          </p:nvPr>
        </p:nvSpPr>
        <p:spPr>
          <a:xfrm>
            <a:off x="1240950" y="532525"/>
            <a:ext cx="666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u="sng">
                <a:solidFill>
                  <a:srgbClr val="1E4387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VISUAL ARTS PORTFOLIO NOTES</a:t>
            </a:r>
            <a:endParaRPr b="1" u="sng">
              <a:solidFill>
                <a:srgbClr val="1E4387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7"/>
          <p:cNvSpPr txBox="1"/>
          <p:nvPr>
            <p:ph idx="1" type="body"/>
          </p:nvPr>
        </p:nvSpPr>
        <p:spPr>
          <a:xfrm>
            <a:off x="311700" y="1397625"/>
            <a:ext cx="8520600" cy="28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8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Font typeface="Times New Roman"/>
              <a:buAutoNum type="arabicPeriod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We strongly encourage students to submit work from direct observation.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AutoNum type="arabicPeriod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We recommend that a self-portrait from direct observation (not a photograph) be included.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AutoNum type="arabicPeriod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Two views should be included for all three-dimensional work.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AutoNum type="arabicPeriod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We encourage students to include work from their sketchbooks.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AutoNum type="arabicPeriod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Photographed images of work should be clear and sized/formatted properly.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type="title"/>
          </p:nvPr>
        </p:nvSpPr>
        <p:spPr>
          <a:xfrm>
            <a:off x="513650" y="0"/>
            <a:ext cx="8257800" cy="6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8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Artist Statement </a:t>
            </a:r>
            <a:endParaRPr sz="368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8"/>
          <p:cNvSpPr txBox="1"/>
          <p:nvPr>
            <p:ph idx="1" type="body"/>
          </p:nvPr>
        </p:nvSpPr>
        <p:spPr>
          <a:xfrm>
            <a:off x="382250" y="558725"/>
            <a:ext cx="85206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Please describe your ideas when creating your work and why you are interested in pursuing advanced studies in visual arts.</a:t>
            </a:r>
            <a:r>
              <a:rPr b="1" i="1" lang="en" sz="1400">
                <a:latin typeface="Times New Roman"/>
                <a:ea typeface="Times New Roman"/>
                <a:cs typeface="Times New Roman"/>
                <a:sym typeface="Times New Roman"/>
              </a:rPr>
              <a:t> (250 words max.)</a:t>
            </a:r>
            <a:endParaRPr b="1" i="1"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8"/>
          <p:cNvSpPr txBox="1"/>
          <p:nvPr/>
        </p:nvSpPr>
        <p:spPr>
          <a:xfrm>
            <a:off x="477325" y="1330325"/>
            <a:ext cx="8482800" cy="356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[Type here]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/>
          <p:nvPr/>
        </p:nvSpPr>
        <p:spPr>
          <a:xfrm>
            <a:off x="1118250" y="711000"/>
            <a:ext cx="6907500" cy="420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29"/>
          <p:cNvSpPr txBox="1"/>
          <p:nvPr>
            <p:ph idx="4294967295" type="title"/>
          </p:nvPr>
        </p:nvSpPr>
        <p:spPr>
          <a:xfrm>
            <a:off x="0" y="0"/>
            <a:ext cx="2611500" cy="7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7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Artwork #1</a:t>
            </a:r>
            <a:endParaRPr sz="390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/>
          <p:nvPr/>
        </p:nvSpPr>
        <p:spPr>
          <a:xfrm>
            <a:off x="1367400" y="711000"/>
            <a:ext cx="6409200" cy="416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30"/>
          <p:cNvSpPr txBox="1"/>
          <p:nvPr>
            <p:ph idx="4294967295" type="title"/>
          </p:nvPr>
        </p:nvSpPr>
        <p:spPr>
          <a:xfrm>
            <a:off x="0" y="0"/>
            <a:ext cx="2611500" cy="7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7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Artwork #2</a:t>
            </a:r>
            <a:endParaRPr sz="390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/>
          <p:nvPr/>
        </p:nvSpPr>
        <p:spPr>
          <a:xfrm>
            <a:off x="1374150" y="711000"/>
            <a:ext cx="6395700" cy="416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31"/>
          <p:cNvSpPr txBox="1"/>
          <p:nvPr>
            <p:ph idx="4294967295" type="title"/>
          </p:nvPr>
        </p:nvSpPr>
        <p:spPr>
          <a:xfrm>
            <a:off x="0" y="0"/>
            <a:ext cx="2611500" cy="7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7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Artwork #3</a:t>
            </a:r>
            <a:endParaRPr sz="390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/>
          <p:nvPr/>
        </p:nvSpPr>
        <p:spPr>
          <a:xfrm>
            <a:off x="1363950" y="670550"/>
            <a:ext cx="6416100" cy="416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32"/>
          <p:cNvSpPr txBox="1"/>
          <p:nvPr>
            <p:ph idx="4294967295" type="title"/>
          </p:nvPr>
        </p:nvSpPr>
        <p:spPr>
          <a:xfrm>
            <a:off x="0" y="0"/>
            <a:ext cx="2611500" cy="7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7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Artwork #4</a:t>
            </a:r>
            <a:endParaRPr sz="390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/>
          <p:nvPr/>
        </p:nvSpPr>
        <p:spPr>
          <a:xfrm>
            <a:off x="1360650" y="711000"/>
            <a:ext cx="6422700" cy="416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33"/>
          <p:cNvSpPr txBox="1"/>
          <p:nvPr>
            <p:ph idx="4294967295" type="title"/>
          </p:nvPr>
        </p:nvSpPr>
        <p:spPr>
          <a:xfrm>
            <a:off x="0" y="0"/>
            <a:ext cx="2611500" cy="7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7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Artwork #5</a:t>
            </a:r>
            <a:endParaRPr sz="390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